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handoutMasterIdLst>
    <p:handoutMasterId r:id="rId4"/>
  </p:handoutMasterIdLst>
  <p:sldIdLst>
    <p:sldId id="256" r:id="rId2"/>
    <p:sldId id="257" r:id="rId3"/>
  </p:sldIdLst>
  <p:sldSz cx="6858000" cy="9906000" type="A4"/>
  <p:notesSz cx="6858000" cy="9144000"/>
  <p:embeddedFontLst>
    <p:embeddedFont>
      <p:font typeface="Bahij TheSansArabic Plain" panose="02040503050201020203" charset="-78"/>
      <p:regular r:id="rId5"/>
    </p:embeddedFont>
    <p:embeddedFont>
      <p:font typeface="Bahij TheSansArabic Bold" panose="02040503050201020203" charset="-78"/>
      <p:regular r:id="rId6"/>
    </p:embeddedFont>
    <p:embeddedFont>
      <p:font typeface="Calibri" panose="020F0502020204030204" pitchFamily="34" charset="0"/>
      <p:regular r:id="rId7"/>
      <p:bold r:id="rId8"/>
      <p:italic r:id="rId9"/>
      <p:boldItalic r:id="rId1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16" autoAdjust="0"/>
  </p:normalViewPr>
  <p:slideViewPr>
    <p:cSldViewPr snapToGrid="0" showGuides="1">
      <p:cViewPr>
        <p:scale>
          <a:sx n="88" d="100"/>
          <a:sy n="88" d="100"/>
        </p:scale>
        <p:origin x="835" y="-1349"/>
      </p:cViewPr>
      <p:guideLst>
        <p:guide orient="horz" pos="3120"/>
        <p:guide pos="2160"/>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53" d="100"/>
          <a:sy n="53" d="100"/>
        </p:scale>
        <p:origin x="198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font" Target="fonts/font3.fntdata"/><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presProps" Target="presProps.xml"/><Relationship Id="rId5" Type="http://schemas.openxmlformats.org/officeDocument/2006/relationships/font" Target="fonts/font1.fntdata"/><Relationship Id="rId10" Type="http://schemas.openxmlformats.org/officeDocument/2006/relationships/font" Target="fonts/font6.fntdata"/><Relationship Id="rId4" Type="http://schemas.openxmlformats.org/officeDocument/2006/relationships/handoutMaster" Target="handoutMasters/handoutMaster1.xml"/><Relationship Id="rId9" Type="http://schemas.openxmlformats.org/officeDocument/2006/relationships/font" Target="fonts/font5.fntdata"/><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3A4297E5-ABF8-4AB2-A7C6-0D21F46E894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 xmlns:a16="http://schemas.microsoft.com/office/drawing/2014/main" id="{D166C4E7-3132-4BC4-9B31-DB06A1F31A8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AC336F-E2DF-478D-A8DE-73E39C52AF2A}" type="datetimeFigureOut">
              <a:rPr lang="en-US" smtClean="0"/>
              <a:t>12/3/2024</a:t>
            </a:fld>
            <a:endParaRPr lang="en-US"/>
          </a:p>
        </p:txBody>
      </p:sp>
      <p:sp>
        <p:nvSpPr>
          <p:cNvPr id="4" name="Footer Placeholder 3">
            <a:extLst>
              <a:ext uri="{FF2B5EF4-FFF2-40B4-BE49-F238E27FC236}">
                <a16:creationId xmlns="" xmlns:a16="http://schemas.microsoft.com/office/drawing/2014/main" id="{B8CB76EA-9D6D-40D7-B6E7-4E66B69C972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 xmlns:a16="http://schemas.microsoft.com/office/drawing/2014/main" id="{711C14E7-D7B3-443B-B480-F232542C887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E740A1C-3666-41F2-BEE0-78E9F100447A}" type="slidenum">
              <a:rPr lang="en-US" smtClean="0"/>
              <a:t>‹#›</a:t>
            </a:fld>
            <a:endParaRPr lang="en-US"/>
          </a:p>
        </p:txBody>
      </p:sp>
    </p:spTree>
    <p:extLst>
      <p:ext uri="{BB962C8B-B14F-4D97-AF65-F5344CB8AC3E}">
        <p14:creationId xmlns:p14="http://schemas.microsoft.com/office/powerpoint/2010/main" val="255504064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D92B00E-EFAA-4E7E-88DF-258B0C8DEDD9}"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9FF3B-8A47-49A9-8F71-2D6255A3CE1C}" type="slidenum">
              <a:rPr lang="en-US" smtClean="0"/>
              <a:t>‹#›</a:t>
            </a:fld>
            <a:endParaRPr lang="en-US"/>
          </a:p>
        </p:txBody>
      </p:sp>
    </p:spTree>
    <p:extLst>
      <p:ext uri="{BB962C8B-B14F-4D97-AF65-F5344CB8AC3E}">
        <p14:creationId xmlns:p14="http://schemas.microsoft.com/office/powerpoint/2010/main" val="170481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2D92B00E-EFAA-4E7E-88DF-258B0C8DEDD9}" type="datetimeFigureOut">
              <a:rPr lang="en-US" smtClean="0"/>
              <a:t>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49FF3B-8A47-49A9-8F71-2D6255A3CE1C}" type="slidenum">
              <a:rPr lang="en-US" smtClean="0"/>
              <a:t>‹#›</a:t>
            </a:fld>
            <a:endParaRPr lang="en-US"/>
          </a:p>
        </p:txBody>
      </p:sp>
    </p:spTree>
    <p:extLst>
      <p:ext uri="{BB962C8B-B14F-4D97-AF65-F5344CB8AC3E}">
        <p14:creationId xmlns:p14="http://schemas.microsoft.com/office/powerpoint/2010/main" val="36828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92B00E-EFAA-4E7E-88DF-258B0C8DEDD9}"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9FF3B-8A47-49A9-8F71-2D6255A3CE1C}" type="slidenum">
              <a:rPr lang="en-US" smtClean="0"/>
              <a:t>‹#›</a:t>
            </a:fld>
            <a:endParaRPr lang="en-US"/>
          </a:p>
        </p:txBody>
      </p:sp>
    </p:spTree>
    <p:extLst>
      <p:ext uri="{BB962C8B-B14F-4D97-AF65-F5344CB8AC3E}">
        <p14:creationId xmlns:p14="http://schemas.microsoft.com/office/powerpoint/2010/main" val="34176604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92B00E-EFAA-4E7E-88DF-258B0C8DEDD9}"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9FF3B-8A47-49A9-8F71-2D6255A3CE1C}" type="slidenum">
              <a:rPr lang="en-US" smtClean="0"/>
              <a:t>‹#›</a:t>
            </a:fld>
            <a:endParaRPr lang="en-US"/>
          </a:p>
        </p:txBody>
      </p:sp>
    </p:spTree>
    <p:extLst>
      <p:ext uri="{BB962C8B-B14F-4D97-AF65-F5344CB8AC3E}">
        <p14:creationId xmlns:p14="http://schemas.microsoft.com/office/powerpoint/2010/main" val="3955718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92B00E-EFAA-4E7E-88DF-258B0C8DEDD9}"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9FF3B-8A47-49A9-8F71-2D6255A3CE1C}" type="slidenum">
              <a:rPr lang="en-US" smtClean="0"/>
              <a:t>‹#›</a:t>
            </a:fld>
            <a:endParaRPr lang="en-US"/>
          </a:p>
        </p:txBody>
      </p:sp>
    </p:spTree>
    <p:extLst>
      <p:ext uri="{BB962C8B-B14F-4D97-AF65-F5344CB8AC3E}">
        <p14:creationId xmlns:p14="http://schemas.microsoft.com/office/powerpoint/2010/main" val="2775650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D92B00E-EFAA-4E7E-88DF-258B0C8DEDD9}"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9FF3B-8A47-49A9-8F71-2D6255A3CE1C}" type="slidenum">
              <a:rPr lang="en-US" smtClean="0"/>
              <a:t>‹#›</a:t>
            </a:fld>
            <a:endParaRPr lang="en-US"/>
          </a:p>
        </p:txBody>
      </p:sp>
    </p:spTree>
    <p:extLst>
      <p:ext uri="{BB962C8B-B14F-4D97-AF65-F5344CB8AC3E}">
        <p14:creationId xmlns:p14="http://schemas.microsoft.com/office/powerpoint/2010/main" val="1182602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D92B00E-EFAA-4E7E-88DF-258B0C8DEDD9}" type="datetimeFigureOut">
              <a:rPr lang="en-US" smtClean="0"/>
              <a:t>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49FF3B-8A47-49A9-8F71-2D6255A3CE1C}" type="slidenum">
              <a:rPr lang="en-US" smtClean="0"/>
              <a:t>‹#›</a:t>
            </a:fld>
            <a:endParaRPr lang="en-US"/>
          </a:p>
        </p:txBody>
      </p:sp>
    </p:spTree>
    <p:extLst>
      <p:ext uri="{BB962C8B-B14F-4D97-AF65-F5344CB8AC3E}">
        <p14:creationId xmlns:p14="http://schemas.microsoft.com/office/powerpoint/2010/main" val="204406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3" name="Freeform: Shape 12">
            <a:extLst>
              <a:ext uri="{FF2B5EF4-FFF2-40B4-BE49-F238E27FC236}">
                <a16:creationId xmlns="" xmlns:a16="http://schemas.microsoft.com/office/drawing/2014/main" id="{35896630-ADAD-44CA-AE4D-96A162DDAC9C}"/>
              </a:ext>
            </a:extLst>
          </p:cNvPr>
          <p:cNvSpPr/>
          <p:nvPr/>
        </p:nvSpPr>
        <p:spPr>
          <a:xfrm>
            <a:off x="-4189" y="0"/>
            <a:ext cx="6858000" cy="2233876"/>
          </a:xfrm>
          <a:custGeom>
            <a:avLst/>
            <a:gdLst>
              <a:gd name="connsiteX0" fmla="*/ 8377 w 6857999"/>
              <a:gd name="connsiteY0" fmla="*/ 8377 h 2233876"/>
              <a:gd name="connsiteX1" fmla="*/ 8377 w 6857999"/>
              <a:gd name="connsiteY1" fmla="*/ 2227957 h 2233876"/>
              <a:gd name="connsiteX2" fmla="*/ 6860122 w 6857999"/>
              <a:gd name="connsiteY2" fmla="*/ 1375509 h 2233876"/>
              <a:gd name="connsiteX3" fmla="*/ 6860122 w 6857999"/>
              <a:gd name="connsiteY3" fmla="*/ 8377 h 2233876"/>
              <a:gd name="connsiteX4" fmla="*/ 8377 w 6857999"/>
              <a:gd name="connsiteY4" fmla="*/ 8377 h 2233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7999" h="2233876">
                <a:moveTo>
                  <a:pt x="8377" y="8377"/>
                </a:moveTo>
                <a:lnTo>
                  <a:pt x="8377" y="2227957"/>
                </a:lnTo>
                <a:cubicBezTo>
                  <a:pt x="8377" y="2227957"/>
                  <a:pt x="5637745" y="-248966"/>
                  <a:pt x="6860122" y="1375509"/>
                </a:cubicBezTo>
                <a:lnTo>
                  <a:pt x="6860122" y="8377"/>
                </a:lnTo>
                <a:lnTo>
                  <a:pt x="8377" y="8377"/>
                </a:lnTo>
                <a:close/>
              </a:path>
            </a:pathLst>
          </a:custGeom>
          <a:gradFill>
            <a:gsLst>
              <a:gs pos="0">
                <a:schemeClr val="accent3"/>
              </a:gs>
              <a:gs pos="100000">
                <a:schemeClr val="accent3">
                  <a:lumMod val="50000"/>
                </a:schemeClr>
              </a:gs>
            </a:gsLst>
            <a:lin ang="5400000" scaled="1"/>
          </a:gradFill>
          <a:ln w="9525" cap="flat">
            <a:noFill/>
            <a:prstDash val="solid"/>
            <a:miter/>
          </a:ln>
        </p:spPr>
        <p:txBody>
          <a:bodyPr rtlCol="0" anchor="ctr"/>
          <a:lstStyle/>
          <a:p>
            <a:endParaRPr lang="en-US">
              <a:gradFill>
                <a:gsLst>
                  <a:gs pos="0">
                    <a:schemeClr val="accent3">
                      <a:lumMod val="60000"/>
                      <a:lumOff val="40000"/>
                    </a:schemeClr>
                  </a:gs>
                  <a:gs pos="100000">
                    <a:schemeClr val="accent3">
                      <a:lumMod val="50000"/>
                    </a:schemeClr>
                  </a:gs>
                </a:gsLst>
                <a:lin ang="5400000" scaled="1"/>
              </a:gradFill>
            </a:endParaRPr>
          </a:p>
        </p:txBody>
      </p:sp>
      <p:sp>
        <p:nvSpPr>
          <p:cNvPr id="15" name="Freeform: Shape 14">
            <a:extLst>
              <a:ext uri="{FF2B5EF4-FFF2-40B4-BE49-F238E27FC236}">
                <a16:creationId xmlns="" xmlns:a16="http://schemas.microsoft.com/office/drawing/2014/main" id="{6CF6CED0-DF8B-4767-8957-CD2368A6E206}"/>
              </a:ext>
            </a:extLst>
          </p:cNvPr>
          <p:cNvSpPr/>
          <p:nvPr/>
        </p:nvSpPr>
        <p:spPr>
          <a:xfrm>
            <a:off x="-4189" y="721928"/>
            <a:ext cx="6858000" cy="1921134"/>
          </a:xfrm>
          <a:custGeom>
            <a:avLst/>
            <a:gdLst>
              <a:gd name="connsiteX0" fmla="*/ 8377 w 6857999"/>
              <a:gd name="connsiteY0" fmla="*/ 1424045 h 1921133"/>
              <a:gd name="connsiteX1" fmla="*/ 8377 w 6857999"/>
              <a:gd name="connsiteY1" fmla="*/ 1917173 h 1921133"/>
              <a:gd name="connsiteX2" fmla="*/ 6860122 w 6857999"/>
              <a:gd name="connsiteY2" fmla="*/ 668995 h 1921133"/>
              <a:gd name="connsiteX3" fmla="*/ 8377 w 6857999"/>
              <a:gd name="connsiteY3" fmla="*/ 1424045 h 1921133"/>
            </a:gdLst>
            <a:ahLst/>
            <a:cxnLst>
              <a:cxn ang="0">
                <a:pos x="connsiteX0" y="connsiteY0"/>
              </a:cxn>
              <a:cxn ang="0">
                <a:pos x="connsiteX1" y="connsiteY1"/>
              </a:cxn>
              <a:cxn ang="0">
                <a:pos x="connsiteX2" y="connsiteY2"/>
              </a:cxn>
              <a:cxn ang="0">
                <a:pos x="connsiteX3" y="connsiteY3"/>
              </a:cxn>
            </a:cxnLst>
            <a:rect l="l" t="t" r="r" b="b"/>
            <a:pathLst>
              <a:path w="6857999" h="1921133">
                <a:moveTo>
                  <a:pt x="8377" y="1424045"/>
                </a:moveTo>
                <a:lnTo>
                  <a:pt x="8377" y="1917173"/>
                </a:lnTo>
                <a:cubicBezTo>
                  <a:pt x="6249827" y="-727625"/>
                  <a:pt x="6860122" y="668995"/>
                  <a:pt x="6860122" y="668995"/>
                </a:cubicBezTo>
                <a:cubicBezTo>
                  <a:pt x="6143495" y="-1173953"/>
                  <a:pt x="8377" y="1424045"/>
                  <a:pt x="8377" y="1424045"/>
                </a:cubicBezTo>
                <a:close/>
              </a:path>
            </a:pathLst>
          </a:custGeom>
          <a:solidFill>
            <a:schemeClr val="accent1"/>
          </a:solidFill>
          <a:ln w="9525" cap="flat">
            <a:noFill/>
            <a:prstDash val="solid"/>
            <a:miter/>
          </a:ln>
        </p:spPr>
        <p:txBody>
          <a:bodyPr rtlCol="0" anchor="ctr"/>
          <a:lstStyle/>
          <a:p>
            <a:endParaRPr lang="en-US"/>
          </a:p>
        </p:txBody>
      </p:sp>
      <p:sp>
        <p:nvSpPr>
          <p:cNvPr id="14" name="Freeform: Shape 13">
            <a:extLst>
              <a:ext uri="{FF2B5EF4-FFF2-40B4-BE49-F238E27FC236}">
                <a16:creationId xmlns="" xmlns:a16="http://schemas.microsoft.com/office/drawing/2014/main" id="{0E604F9B-2A2A-4994-AB24-E36CDBB4EDB4}"/>
              </a:ext>
            </a:extLst>
          </p:cNvPr>
          <p:cNvSpPr/>
          <p:nvPr/>
        </p:nvSpPr>
        <p:spPr>
          <a:xfrm>
            <a:off x="4215045" y="1091187"/>
            <a:ext cx="2647143" cy="2725329"/>
          </a:xfrm>
          <a:custGeom>
            <a:avLst/>
            <a:gdLst>
              <a:gd name="connsiteX0" fmla="*/ 8377 w 2647143"/>
              <a:gd name="connsiteY0" fmla="*/ 210381 h 2725329"/>
              <a:gd name="connsiteX1" fmla="*/ 2645580 w 2647143"/>
              <a:gd name="connsiteY1" fmla="*/ 2718243 h 2725329"/>
              <a:gd name="connsiteX2" fmla="*/ 2645580 w 2647143"/>
              <a:gd name="connsiteY2" fmla="*/ 391437 h 2725329"/>
              <a:gd name="connsiteX3" fmla="*/ 8377 w 2647143"/>
              <a:gd name="connsiteY3" fmla="*/ 210381 h 2725329"/>
            </a:gdLst>
            <a:ahLst/>
            <a:cxnLst>
              <a:cxn ang="0">
                <a:pos x="connsiteX0" y="connsiteY0"/>
              </a:cxn>
              <a:cxn ang="0">
                <a:pos x="connsiteX1" y="connsiteY1"/>
              </a:cxn>
              <a:cxn ang="0">
                <a:pos x="connsiteX2" y="connsiteY2"/>
              </a:cxn>
              <a:cxn ang="0">
                <a:pos x="connsiteX3" y="connsiteY3"/>
              </a:cxn>
            </a:cxnLst>
            <a:rect l="l" t="t" r="r" b="b"/>
            <a:pathLst>
              <a:path w="2647143" h="2725329">
                <a:moveTo>
                  <a:pt x="8377" y="210381"/>
                </a:moveTo>
                <a:cubicBezTo>
                  <a:pt x="8377" y="210381"/>
                  <a:pt x="2295308" y="129515"/>
                  <a:pt x="2645580" y="2718243"/>
                </a:cubicBezTo>
                <a:lnTo>
                  <a:pt x="2645580" y="391437"/>
                </a:lnTo>
                <a:cubicBezTo>
                  <a:pt x="2645580" y="391437"/>
                  <a:pt x="2304467" y="-332786"/>
                  <a:pt x="8377" y="210381"/>
                </a:cubicBezTo>
                <a:close/>
              </a:path>
            </a:pathLst>
          </a:custGeom>
          <a:solidFill>
            <a:schemeClr val="accent2"/>
          </a:solidFill>
          <a:ln w="9525" cap="flat">
            <a:noFill/>
            <a:prstDash val="solid"/>
            <a:miter/>
          </a:ln>
        </p:spPr>
        <p:txBody>
          <a:bodyPr rtlCol="0" anchor="ctr"/>
          <a:lstStyle/>
          <a:p>
            <a:endParaRPr lang="en-US"/>
          </a:p>
        </p:txBody>
      </p:sp>
      <p:sp>
        <p:nvSpPr>
          <p:cNvPr id="16" name="Freeform: Shape 15">
            <a:extLst>
              <a:ext uri="{FF2B5EF4-FFF2-40B4-BE49-F238E27FC236}">
                <a16:creationId xmlns="" xmlns:a16="http://schemas.microsoft.com/office/drawing/2014/main" id="{6E354B72-3883-4FB7-8DA4-584F71641EF5}"/>
              </a:ext>
            </a:extLst>
          </p:cNvPr>
          <p:cNvSpPr/>
          <p:nvPr/>
        </p:nvSpPr>
        <p:spPr>
          <a:xfrm>
            <a:off x="4226214" y="1283330"/>
            <a:ext cx="2635974" cy="2680652"/>
          </a:xfrm>
          <a:custGeom>
            <a:avLst/>
            <a:gdLst>
              <a:gd name="connsiteX0" fmla="*/ 8377 w 2635973"/>
              <a:gd name="connsiteY0" fmla="*/ 14441 h 2680651"/>
              <a:gd name="connsiteX1" fmla="*/ 2633405 w 2635973"/>
              <a:gd name="connsiteY1" fmla="*/ 2672530 h 2680651"/>
              <a:gd name="connsiteX2" fmla="*/ 2633405 w 2635973"/>
              <a:gd name="connsiteY2" fmla="*/ 1717101 h 2680651"/>
              <a:gd name="connsiteX3" fmla="*/ 8377 w 2635973"/>
              <a:gd name="connsiteY3" fmla="*/ 14441 h 2680651"/>
            </a:gdLst>
            <a:ahLst/>
            <a:cxnLst>
              <a:cxn ang="0">
                <a:pos x="connsiteX0" y="connsiteY0"/>
              </a:cxn>
              <a:cxn ang="0">
                <a:pos x="connsiteX1" y="connsiteY1"/>
              </a:cxn>
              <a:cxn ang="0">
                <a:pos x="connsiteX2" y="connsiteY2"/>
              </a:cxn>
              <a:cxn ang="0">
                <a:pos x="connsiteX3" y="connsiteY3"/>
              </a:cxn>
            </a:cxnLst>
            <a:rect l="l" t="t" r="r" b="b"/>
            <a:pathLst>
              <a:path w="2635973" h="2680651">
                <a:moveTo>
                  <a:pt x="8377" y="14441"/>
                </a:moveTo>
                <a:cubicBezTo>
                  <a:pt x="2273974" y="133841"/>
                  <a:pt x="2633405" y="2672530"/>
                  <a:pt x="2633405" y="2672530"/>
                </a:cubicBezTo>
                <a:lnTo>
                  <a:pt x="2633405" y="1717101"/>
                </a:lnTo>
                <a:cubicBezTo>
                  <a:pt x="2182721" y="-185938"/>
                  <a:pt x="8377" y="14441"/>
                  <a:pt x="8377" y="14441"/>
                </a:cubicBezTo>
                <a:close/>
              </a:path>
            </a:pathLst>
          </a:custGeom>
          <a:solidFill>
            <a:schemeClr val="accent1"/>
          </a:solidFill>
          <a:ln w="9525" cap="flat">
            <a:noFill/>
            <a:prstDash val="solid"/>
            <a:miter/>
          </a:ln>
        </p:spPr>
        <p:txBody>
          <a:bodyPr rtlCol="0" anchor="ctr"/>
          <a:lstStyle/>
          <a:p>
            <a:endParaRPr lang="en-US"/>
          </a:p>
        </p:txBody>
      </p:sp>
      <p:sp>
        <p:nvSpPr>
          <p:cNvPr id="30" name="Text Placeholder 27">
            <a:extLst>
              <a:ext uri="{FF2B5EF4-FFF2-40B4-BE49-F238E27FC236}">
                <a16:creationId xmlns="" xmlns:a16="http://schemas.microsoft.com/office/drawing/2014/main" id="{AB38C6AA-E7DD-40D5-B1B6-7478FC991116}"/>
              </a:ext>
            </a:extLst>
          </p:cNvPr>
          <p:cNvSpPr>
            <a:spLocks noGrp="1"/>
          </p:cNvSpPr>
          <p:nvPr>
            <p:ph type="body" sz="quarter" idx="11" hasCustomPrompt="1"/>
          </p:nvPr>
        </p:nvSpPr>
        <p:spPr>
          <a:xfrm>
            <a:off x="628650" y="2704153"/>
            <a:ext cx="5600700" cy="392691"/>
          </a:xfrm>
        </p:spPr>
        <p:txBody>
          <a:bodyPr anchor="ctr"/>
          <a:lstStyle>
            <a:lvl1pPr marL="0" indent="0" algn="ctr" rtl="0">
              <a:buNone/>
              <a:defRPr lang="en-US" sz="2400" smtClean="0">
                <a:solidFill>
                  <a:schemeClr val="accent3"/>
                </a:solidFill>
                <a:latin typeface="Bahij TheSansArabic Bold" panose="02040503050201020203" pitchFamily="18" charset="-78"/>
                <a:cs typeface="Bahij TheSansArabic Bold" panose="02040503050201020203" pitchFamily="18" charset="-78"/>
              </a:defRPr>
            </a:lvl1pPr>
            <a:lvl2pPr marL="342900" indent="0" algn="ctr">
              <a:buNone/>
              <a:defRPr lang="en-US" smtClean="0"/>
            </a:lvl2pPr>
            <a:lvl3pPr marL="685800" indent="0" algn="ctr">
              <a:buNone/>
              <a:defRPr lang="en-US" smtClean="0"/>
            </a:lvl3pPr>
            <a:lvl4pPr marL="1028700" indent="0" algn="ctr">
              <a:buNone/>
              <a:defRPr lang="en-US" smtClean="0"/>
            </a:lvl4pPr>
            <a:lvl5pPr marL="1371600" indent="0" algn="ctr">
              <a:buNone/>
              <a:defRPr lang="en-US"/>
            </a:lvl5pPr>
          </a:lstStyle>
          <a:p>
            <a:pPr lvl="0"/>
            <a:r>
              <a:rPr lang="en-US" dirty="0"/>
              <a:t>Here is the title of the message in English</a:t>
            </a:r>
          </a:p>
        </p:txBody>
      </p:sp>
      <p:pic>
        <p:nvPicPr>
          <p:cNvPr id="69" name="Graphic 68">
            <a:extLst>
              <a:ext uri="{FF2B5EF4-FFF2-40B4-BE49-F238E27FC236}">
                <a16:creationId xmlns="" xmlns:a16="http://schemas.microsoft.com/office/drawing/2014/main" id="{191855FF-ABC9-4134-A8AD-1E51E12CBF54}"/>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71450" y="185808"/>
            <a:ext cx="914400" cy="914400"/>
          </a:xfrm>
          <a:prstGeom prst="rect">
            <a:avLst/>
          </a:prstGeom>
          <a:effectLst>
            <a:outerShdw blurRad="63500" sx="102000" sy="102000" algn="ctr" rotWithShape="0">
              <a:prstClr val="black">
                <a:alpha val="40000"/>
              </a:prstClr>
            </a:outerShdw>
          </a:effectLst>
        </p:spPr>
      </p:pic>
      <p:pic>
        <p:nvPicPr>
          <p:cNvPr id="70" name="Graphic 69">
            <a:extLst>
              <a:ext uri="{FF2B5EF4-FFF2-40B4-BE49-F238E27FC236}">
                <a16:creationId xmlns="" xmlns:a16="http://schemas.microsoft.com/office/drawing/2014/main" id="{2A5F8E24-BD32-45CB-809A-0BF93017DC7C}"/>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a:off x="1217950" y="185808"/>
            <a:ext cx="914400" cy="914400"/>
          </a:xfrm>
          <a:prstGeom prst="rect">
            <a:avLst/>
          </a:prstGeom>
          <a:effectLst>
            <a:outerShdw blurRad="63500" sx="102000" sy="102000" algn="ctr" rotWithShape="0">
              <a:prstClr val="black">
                <a:alpha val="40000"/>
              </a:prstClr>
            </a:outerShdw>
          </a:effectLst>
        </p:spPr>
      </p:pic>
      <p:sp>
        <p:nvSpPr>
          <p:cNvPr id="48" name="TextBox 47">
            <a:extLst>
              <a:ext uri="{FF2B5EF4-FFF2-40B4-BE49-F238E27FC236}">
                <a16:creationId xmlns="" xmlns:a16="http://schemas.microsoft.com/office/drawing/2014/main" id="{6D33A7C8-2A65-4A8D-B38A-B60673170335}"/>
              </a:ext>
            </a:extLst>
          </p:cNvPr>
          <p:cNvSpPr txBox="1"/>
          <p:nvPr userDrawn="1"/>
        </p:nvSpPr>
        <p:spPr>
          <a:xfrm>
            <a:off x="2714221" y="3245203"/>
            <a:ext cx="1429559" cy="361637"/>
          </a:xfrm>
          <a:prstGeom prst="rect">
            <a:avLst/>
          </a:prstGeom>
          <a:noFill/>
        </p:spPr>
        <p:txBody>
          <a:bodyPr wrap="none" rtlCol="0">
            <a:spAutoFit/>
          </a:bodyPr>
          <a:lstStyle/>
          <a:p>
            <a:pPr marL="0" marR="66675" algn="ctr" rtl="1">
              <a:lnSpc>
                <a:spcPts val="2070"/>
              </a:lnSpc>
              <a:spcBef>
                <a:spcPts val="0"/>
              </a:spcBef>
              <a:spcAft>
                <a:spcPts val="0"/>
              </a:spcAft>
            </a:pPr>
            <a:r>
              <a:rPr lang="en-US" sz="1400" dirty="0">
                <a:solidFill>
                  <a:schemeClr val="accent3"/>
                </a:solidFill>
                <a:effectLst/>
                <a:latin typeface="Bahij TheSansArabic Bold" panose="02040503050201020203" pitchFamily="18" charset="-78"/>
                <a:cs typeface="Bahij TheSansArabic Bold" panose="02040503050201020203" pitchFamily="18" charset="-78"/>
              </a:rPr>
              <a:t>Student</a:t>
            </a:r>
            <a:r>
              <a:rPr lang="en-US" sz="1400" spc="-5" dirty="0">
                <a:solidFill>
                  <a:schemeClr val="accent3"/>
                </a:solidFill>
                <a:effectLst/>
                <a:latin typeface="Bahij TheSansArabic Bold" panose="02040503050201020203" pitchFamily="18" charset="-78"/>
                <a:cs typeface="Bahij TheSansArabic Bold" panose="02040503050201020203" pitchFamily="18" charset="-78"/>
              </a:rPr>
              <a:t> </a:t>
            </a:r>
            <a:r>
              <a:rPr lang="en-US" sz="1400" dirty="0">
                <a:solidFill>
                  <a:schemeClr val="accent3"/>
                </a:solidFill>
                <a:effectLst/>
                <a:latin typeface="Bahij TheSansArabic Bold" panose="02040503050201020203" pitchFamily="18" charset="-78"/>
                <a:cs typeface="Bahij TheSansArabic Bold" panose="02040503050201020203" pitchFamily="18" charset="-78"/>
              </a:rPr>
              <a:t>Name</a:t>
            </a:r>
            <a:endParaRPr lang="en-US" sz="800" dirty="0">
              <a:solidFill>
                <a:schemeClr val="accent3"/>
              </a:solidFill>
              <a:effectLst/>
              <a:latin typeface="Bahij TheSansArabic Bold" panose="02040503050201020203" pitchFamily="18" charset="-78"/>
              <a:ea typeface="Arial" panose="020B0604020202020204" pitchFamily="34" charset="0"/>
              <a:cs typeface="Bahij TheSansArabic Bold" panose="02040503050201020203" pitchFamily="18" charset="-78"/>
            </a:endParaRPr>
          </a:p>
        </p:txBody>
      </p:sp>
      <p:sp>
        <p:nvSpPr>
          <p:cNvPr id="55" name="TextBox 54">
            <a:extLst>
              <a:ext uri="{FF2B5EF4-FFF2-40B4-BE49-F238E27FC236}">
                <a16:creationId xmlns="" xmlns:a16="http://schemas.microsoft.com/office/drawing/2014/main" id="{2EA6C20E-C98F-46D6-9AFE-2F33FD40E145}"/>
              </a:ext>
            </a:extLst>
          </p:cNvPr>
          <p:cNvSpPr txBox="1"/>
          <p:nvPr userDrawn="1"/>
        </p:nvSpPr>
        <p:spPr>
          <a:xfrm>
            <a:off x="2887986" y="3963198"/>
            <a:ext cx="1082027" cy="357790"/>
          </a:xfrm>
          <a:prstGeom prst="rect">
            <a:avLst/>
          </a:prstGeom>
          <a:noFill/>
        </p:spPr>
        <p:txBody>
          <a:bodyPr wrap="none" rtlCol="0">
            <a:spAutoFit/>
          </a:bodyPr>
          <a:lstStyle/>
          <a:p>
            <a:pPr marL="0" marR="67945" algn="ctr" rtl="1">
              <a:lnSpc>
                <a:spcPts val="2180"/>
              </a:lnSpc>
              <a:spcBef>
                <a:spcPts val="0"/>
              </a:spcBef>
              <a:spcAft>
                <a:spcPts val="0"/>
              </a:spcAft>
            </a:pPr>
            <a:r>
              <a:rPr lang="en-US" sz="1400" dirty="0">
                <a:solidFill>
                  <a:schemeClr val="accent3"/>
                </a:solidFill>
                <a:effectLst/>
                <a:latin typeface="Bahij TheSansArabic Bold" panose="02040503050201020203" pitchFamily="18" charset="-78"/>
                <a:cs typeface="Bahij TheSansArabic Bold" panose="02040503050201020203" pitchFamily="18" charset="-78"/>
              </a:rPr>
              <a:t>Supervisor</a:t>
            </a:r>
            <a:endParaRPr lang="en-US" sz="800" dirty="0">
              <a:solidFill>
                <a:schemeClr val="accent3"/>
              </a:solidFill>
              <a:effectLst/>
              <a:latin typeface="Bahij TheSansArabic Bold" panose="02040503050201020203" pitchFamily="18" charset="-78"/>
              <a:ea typeface="Arial" panose="020B0604020202020204" pitchFamily="34" charset="0"/>
              <a:cs typeface="Bahij TheSansArabic Bold" panose="02040503050201020203" pitchFamily="18" charset="-78"/>
            </a:endParaRPr>
          </a:p>
        </p:txBody>
      </p:sp>
      <p:sp>
        <p:nvSpPr>
          <p:cNvPr id="59" name="Rectangle 58">
            <a:extLst>
              <a:ext uri="{FF2B5EF4-FFF2-40B4-BE49-F238E27FC236}">
                <a16:creationId xmlns="" xmlns:a16="http://schemas.microsoft.com/office/drawing/2014/main" id="{B4D91DD8-C8A6-42CF-9906-EBA300D0E0DD}"/>
              </a:ext>
            </a:extLst>
          </p:cNvPr>
          <p:cNvSpPr/>
          <p:nvPr userDrawn="1"/>
        </p:nvSpPr>
        <p:spPr>
          <a:xfrm>
            <a:off x="2822744" y="4733102"/>
            <a:ext cx="1212511" cy="348813"/>
          </a:xfrm>
          <a:prstGeom prst="rect">
            <a:avLst/>
          </a:prstGeom>
        </p:spPr>
        <p:txBody>
          <a:bodyPr wrap="none">
            <a:spAutoFit/>
          </a:bodyPr>
          <a:lstStyle/>
          <a:p>
            <a:pPr marL="0" marR="68580" algn="ctr" rtl="0">
              <a:lnSpc>
                <a:spcPts val="1975"/>
              </a:lnSpc>
              <a:spcBef>
                <a:spcPts val="0"/>
              </a:spcBef>
              <a:spcAft>
                <a:spcPts val="0"/>
              </a:spcAft>
            </a:pPr>
            <a:r>
              <a:rPr lang="en-US" sz="1400" kern="1200" dirty="0">
                <a:solidFill>
                  <a:schemeClr val="accent3"/>
                </a:solidFill>
                <a:latin typeface="Bahij TheSansArabic Bold" panose="02040503050201020203" pitchFamily="18" charset="-78"/>
                <a:ea typeface="+mn-ea"/>
                <a:cs typeface="Bahij TheSansArabic Bold" panose="02040503050201020203" pitchFamily="18" charset="-78"/>
              </a:rPr>
              <a:t>Department</a:t>
            </a:r>
          </a:p>
        </p:txBody>
      </p:sp>
      <p:sp>
        <p:nvSpPr>
          <p:cNvPr id="67" name="Text Placeholder 53">
            <a:extLst>
              <a:ext uri="{FF2B5EF4-FFF2-40B4-BE49-F238E27FC236}">
                <a16:creationId xmlns="" xmlns:a16="http://schemas.microsoft.com/office/drawing/2014/main" id="{B9786D03-21B3-4393-AFF7-8CAE704EB8E8}"/>
              </a:ext>
            </a:extLst>
          </p:cNvPr>
          <p:cNvSpPr>
            <a:spLocks noGrp="1"/>
          </p:cNvSpPr>
          <p:nvPr>
            <p:ph type="body" sz="quarter" idx="13" hasCustomPrompt="1"/>
          </p:nvPr>
        </p:nvSpPr>
        <p:spPr>
          <a:xfrm>
            <a:off x="715521" y="3581168"/>
            <a:ext cx="5418580" cy="225908"/>
          </a:xfrm>
        </p:spPr>
        <p:txBody>
          <a:bodyPr>
            <a:noAutofit/>
          </a:bodyPr>
          <a:lstStyle>
            <a:lvl1pPr marL="0" indent="0" algn="ctr" rtl="0">
              <a:buNone/>
              <a:defRPr lang="en-US" sz="1400" dirty="0"/>
            </a:lvl1pPr>
            <a:lvl2pPr marL="342900" indent="0" algn="r" rtl="1">
              <a:buNone/>
              <a:defRPr/>
            </a:lvl2pPr>
            <a:lvl3pPr marL="685800" indent="0" algn="r" rtl="1">
              <a:buNone/>
              <a:defRPr/>
            </a:lvl3pPr>
            <a:lvl4pPr marL="1028700" indent="0" algn="r" rtl="1">
              <a:buNone/>
              <a:defRPr/>
            </a:lvl4pPr>
            <a:lvl5pPr marL="1371600" indent="0" algn="r" rtl="1">
              <a:buNone/>
              <a:defRPr/>
            </a:lvl5pPr>
          </a:lstStyle>
          <a:p>
            <a:pPr lvl="0"/>
            <a:r>
              <a:rPr lang="en-US" dirty="0"/>
              <a:t>Student name</a:t>
            </a:r>
            <a:r>
              <a:rPr lang="ar-SY" dirty="0"/>
              <a:t> </a:t>
            </a:r>
            <a:r>
              <a:rPr lang="en-US" dirty="0"/>
              <a:t> in </a:t>
            </a:r>
            <a:r>
              <a:rPr lang="en-US" dirty="0" err="1"/>
              <a:t>english</a:t>
            </a:r>
            <a:endParaRPr lang="en-US" dirty="0"/>
          </a:p>
        </p:txBody>
      </p:sp>
      <p:sp>
        <p:nvSpPr>
          <p:cNvPr id="71" name="Text Placeholder 53">
            <a:extLst>
              <a:ext uri="{FF2B5EF4-FFF2-40B4-BE49-F238E27FC236}">
                <a16:creationId xmlns="" xmlns:a16="http://schemas.microsoft.com/office/drawing/2014/main" id="{0D0C1E8B-84C2-4191-9605-0A964225FD72}"/>
              </a:ext>
            </a:extLst>
          </p:cNvPr>
          <p:cNvSpPr>
            <a:spLocks noGrp="1"/>
          </p:cNvSpPr>
          <p:nvPr>
            <p:ph type="body" sz="quarter" idx="19" hasCustomPrompt="1"/>
          </p:nvPr>
        </p:nvSpPr>
        <p:spPr>
          <a:xfrm>
            <a:off x="2270759" y="4250921"/>
            <a:ext cx="2316480" cy="225908"/>
          </a:xfrm>
        </p:spPr>
        <p:txBody>
          <a:bodyPr>
            <a:noAutofit/>
          </a:bodyPr>
          <a:lstStyle>
            <a:lvl1pPr marL="0" indent="0" algn="ctr" rtl="0">
              <a:buNone/>
              <a:defRPr lang="en-US" sz="1400" dirty="0"/>
            </a:lvl1pPr>
            <a:lvl2pPr marL="342900" indent="0" algn="r" rtl="1">
              <a:buNone/>
              <a:defRPr/>
            </a:lvl2pPr>
            <a:lvl3pPr marL="685800" indent="0" algn="r" rtl="1">
              <a:buNone/>
              <a:defRPr/>
            </a:lvl3pPr>
            <a:lvl4pPr marL="1028700" indent="0" algn="r" rtl="1">
              <a:buNone/>
              <a:defRPr/>
            </a:lvl4pPr>
            <a:lvl5pPr marL="1371600" indent="0" algn="r" rtl="1">
              <a:buNone/>
              <a:defRPr/>
            </a:lvl5pPr>
          </a:lstStyle>
          <a:p>
            <a:pPr lvl="0"/>
            <a:r>
              <a:rPr lang="en-US" dirty="0"/>
              <a:t>Supervisor name</a:t>
            </a:r>
            <a:r>
              <a:rPr lang="ar-SY" dirty="0"/>
              <a:t> </a:t>
            </a:r>
            <a:r>
              <a:rPr lang="en-US" dirty="0"/>
              <a:t> in </a:t>
            </a:r>
            <a:r>
              <a:rPr lang="en-US" dirty="0" err="1"/>
              <a:t>english</a:t>
            </a:r>
            <a:endParaRPr lang="en-US" dirty="0"/>
          </a:p>
        </p:txBody>
      </p:sp>
      <p:sp>
        <p:nvSpPr>
          <p:cNvPr id="76" name="Text Placeholder 53">
            <a:extLst>
              <a:ext uri="{FF2B5EF4-FFF2-40B4-BE49-F238E27FC236}">
                <a16:creationId xmlns="" xmlns:a16="http://schemas.microsoft.com/office/drawing/2014/main" id="{CD558A9C-A3CE-4F4A-8223-D5F2446B224C}"/>
              </a:ext>
            </a:extLst>
          </p:cNvPr>
          <p:cNvSpPr>
            <a:spLocks noGrp="1"/>
          </p:cNvSpPr>
          <p:nvPr>
            <p:ph type="body" sz="quarter" idx="22" hasCustomPrompt="1"/>
          </p:nvPr>
        </p:nvSpPr>
        <p:spPr>
          <a:xfrm>
            <a:off x="719710" y="5033424"/>
            <a:ext cx="5418580" cy="225908"/>
          </a:xfrm>
        </p:spPr>
        <p:txBody>
          <a:bodyPr>
            <a:noAutofit/>
          </a:bodyPr>
          <a:lstStyle>
            <a:lvl1pPr marL="0" indent="0" algn="ctr" rtl="1">
              <a:buNone/>
              <a:defRPr sz="1400"/>
            </a:lvl1pPr>
            <a:lvl2pPr marL="342900" indent="0" algn="r" rtl="1">
              <a:buNone/>
              <a:defRPr/>
            </a:lvl2pPr>
            <a:lvl3pPr marL="685800" indent="0" algn="r" rtl="1">
              <a:buNone/>
              <a:defRPr/>
            </a:lvl3pPr>
            <a:lvl4pPr marL="1028700" indent="0" algn="r" rtl="1">
              <a:buNone/>
              <a:defRPr/>
            </a:lvl4pPr>
            <a:lvl5pPr marL="1371600" indent="0" algn="r" rtl="1">
              <a:buNone/>
              <a:defRPr/>
            </a:lvl5pPr>
          </a:lstStyle>
          <a:p>
            <a:pPr lvl="0"/>
            <a:r>
              <a:rPr lang="en-US" dirty="0"/>
              <a:t>Example: Department of Mechanical Design Engineering</a:t>
            </a:r>
          </a:p>
        </p:txBody>
      </p:sp>
      <p:sp>
        <p:nvSpPr>
          <p:cNvPr id="86" name="Rectangle: Rounded Corners 85">
            <a:extLst>
              <a:ext uri="{FF2B5EF4-FFF2-40B4-BE49-F238E27FC236}">
                <a16:creationId xmlns="" xmlns:a16="http://schemas.microsoft.com/office/drawing/2014/main" id="{9C58DA02-6D06-4060-B3B4-8894A96ED846}"/>
              </a:ext>
            </a:extLst>
          </p:cNvPr>
          <p:cNvSpPr/>
          <p:nvPr userDrawn="1"/>
        </p:nvSpPr>
        <p:spPr>
          <a:xfrm flipH="1">
            <a:off x="483813" y="5930742"/>
            <a:ext cx="6004560" cy="3789449"/>
          </a:xfrm>
          <a:prstGeom prst="roundRect">
            <a:avLst>
              <a:gd name="adj" fmla="val 8190"/>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 xmlns:a16="http://schemas.microsoft.com/office/drawing/2014/main" id="{07F75FB8-60EC-41D9-9160-152EE848D66B}"/>
              </a:ext>
            </a:extLst>
          </p:cNvPr>
          <p:cNvSpPr txBox="1"/>
          <p:nvPr userDrawn="1"/>
        </p:nvSpPr>
        <p:spPr>
          <a:xfrm flipH="1">
            <a:off x="832747" y="5617177"/>
            <a:ext cx="1187040" cy="338554"/>
          </a:xfrm>
          <a:prstGeom prst="rect">
            <a:avLst/>
          </a:prstGeom>
          <a:noFill/>
        </p:spPr>
        <p:txBody>
          <a:bodyPr wrap="square" rtlCol="0">
            <a:spAutoFit/>
          </a:bodyPr>
          <a:lstStyle/>
          <a:p>
            <a:pPr algn="l" rtl="0"/>
            <a:r>
              <a:rPr lang="en-US" sz="1600" b="1" dirty="0">
                <a:solidFill>
                  <a:schemeClr val="accent3"/>
                </a:solidFill>
                <a:cs typeface="+mj-cs"/>
              </a:rPr>
              <a:t>Summary</a:t>
            </a:r>
          </a:p>
        </p:txBody>
      </p:sp>
      <p:grpSp>
        <p:nvGrpSpPr>
          <p:cNvPr id="90" name="Group 89">
            <a:extLst>
              <a:ext uri="{FF2B5EF4-FFF2-40B4-BE49-F238E27FC236}">
                <a16:creationId xmlns="" xmlns:a16="http://schemas.microsoft.com/office/drawing/2014/main" id="{DEEAB252-A89F-4B71-B97D-EB6ADCB2D36E}"/>
              </a:ext>
            </a:extLst>
          </p:cNvPr>
          <p:cNvGrpSpPr/>
          <p:nvPr userDrawn="1"/>
        </p:nvGrpSpPr>
        <p:grpSpPr>
          <a:xfrm>
            <a:off x="451747" y="5636417"/>
            <a:ext cx="617220" cy="301770"/>
            <a:chOff x="1728909" y="2629941"/>
            <a:chExt cx="3042291" cy="1487431"/>
          </a:xfrm>
        </p:grpSpPr>
        <p:sp>
          <p:nvSpPr>
            <p:cNvPr id="91" name="Freeform 5">
              <a:extLst>
                <a:ext uri="{FF2B5EF4-FFF2-40B4-BE49-F238E27FC236}">
                  <a16:creationId xmlns="" xmlns:a16="http://schemas.microsoft.com/office/drawing/2014/main" id="{A8366615-C628-4E58-98AE-A515EE4084B9}"/>
                </a:ext>
              </a:extLst>
            </p:cNvPr>
            <p:cNvSpPr>
              <a:spLocks/>
            </p:cNvSpPr>
            <p:nvPr/>
          </p:nvSpPr>
          <p:spPr bwMode="auto">
            <a:xfrm>
              <a:off x="1728909" y="2913547"/>
              <a:ext cx="3042291" cy="1203825"/>
            </a:xfrm>
            <a:custGeom>
              <a:avLst/>
              <a:gdLst>
                <a:gd name="T0" fmla="*/ 151 w 556"/>
                <a:gd name="T1" fmla="*/ 207 h 220"/>
                <a:gd name="T2" fmla="*/ 13 w 556"/>
                <a:gd name="T3" fmla="*/ 70 h 220"/>
                <a:gd name="T4" fmla="*/ 27 w 556"/>
                <a:gd name="T5" fmla="*/ 9 h 220"/>
                <a:gd name="T6" fmla="*/ 17 w 556"/>
                <a:gd name="T7" fmla="*/ 0 h 220"/>
                <a:gd name="T8" fmla="*/ 0 w 556"/>
                <a:gd name="T9" fmla="*/ 70 h 220"/>
                <a:gd name="T10" fmla="*/ 151 w 556"/>
                <a:gd name="T11" fmla="*/ 220 h 220"/>
                <a:gd name="T12" fmla="*/ 556 w 556"/>
                <a:gd name="T13" fmla="*/ 220 h 220"/>
                <a:gd name="T14" fmla="*/ 556 w 556"/>
                <a:gd name="T15" fmla="*/ 207 h 220"/>
                <a:gd name="T16" fmla="*/ 151 w 556"/>
                <a:gd name="T17" fmla="*/ 207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6" h="220">
                  <a:moveTo>
                    <a:pt x="151" y="207"/>
                  </a:moveTo>
                  <a:cubicBezTo>
                    <a:pt x="75" y="207"/>
                    <a:pt x="13" y="146"/>
                    <a:pt x="13" y="70"/>
                  </a:cubicBezTo>
                  <a:cubicBezTo>
                    <a:pt x="13" y="48"/>
                    <a:pt x="18" y="28"/>
                    <a:pt x="27" y="9"/>
                  </a:cubicBezTo>
                  <a:cubicBezTo>
                    <a:pt x="17" y="0"/>
                    <a:pt x="17" y="0"/>
                    <a:pt x="17" y="0"/>
                  </a:cubicBezTo>
                  <a:cubicBezTo>
                    <a:pt x="6" y="21"/>
                    <a:pt x="0" y="44"/>
                    <a:pt x="0" y="70"/>
                  </a:cubicBezTo>
                  <a:cubicBezTo>
                    <a:pt x="0" y="153"/>
                    <a:pt x="67" y="220"/>
                    <a:pt x="151" y="220"/>
                  </a:cubicBezTo>
                  <a:cubicBezTo>
                    <a:pt x="556" y="220"/>
                    <a:pt x="556" y="220"/>
                    <a:pt x="556" y="220"/>
                  </a:cubicBezTo>
                  <a:cubicBezTo>
                    <a:pt x="556" y="207"/>
                    <a:pt x="556" y="207"/>
                    <a:pt x="556" y="207"/>
                  </a:cubicBezTo>
                  <a:lnTo>
                    <a:pt x="151" y="207"/>
                  </a:lnTo>
                  <a:close/>
                </a:path>
              </a:pathLst>
            </a:custGeom>
            <a:noFill/>
            <a:ln w="0">
              <a:solidFill>
                <a:schemeClr val="accent3"/>
              </a:solidFill>
            </a:ln>
          </p:spPr>
          <p:txBody>
            <a:bodyPr vert="horz" wrap="square" lIns="91440" tIns="45720" rIns="91440" bIns="45720" numCol="1" anchor="t" anchorCtr="0" compatLnSpc="1">
              <a:prstTxWarp prst="textNoShape">
                <a:avLst/>
              </a:prstTxWarp>
            </a:bodyPr>
            <a:lstStyle/>
            <a:p>
              <a:endParaRPr lang="en-US" sz="900" dirty="0"/>
            </a:p>
          </p:txBody>
        </p:sp>
        <p:sp>
          <p:nvSpPr>
            <p:cNvPr id="92" name="Freeform 6">
              <a:extLst>
                <a:ext uri="{FF2B5EF4-FFF2-40B4-BE49-F238E27FC236}">
                  <a16:creationId xmlns="" xmlns:a16="http://schemas.microsoft.com/office/drawing/2014/main" id="{2C46CBE6-4F61-4CFF-8C07-28D24ED235A2}"/>
                </a:ext>
              </a:extLst>
            </p:cNvPr>
            <p:cNvSpPr>
              <a:spLocks/>
            </p:cNvSpPr>
            <p:nvPr/>
          </p:nvSpPr>
          <p:spPr bwMode="auto">
            <a:xfrm>
              <a:off x="1881615" y="2629941"/>
              <a:ext cx="1975307" cy="1334721"/>
            </a:xfrm>
            <a:custGeom>
              <a:avLst/>
              <a:gdLst>
                <a:gd name="T0" fmla="*/ 306 w 361"/>
                <a:gd name="T1" fmla="*/ 54 h 244"/>
                <a:gd name="T2" fmla="*/ 170 w 361"/>
                <a:gd name="T3" fmla="*/ 9 h 244"/>
                <a:gd name="T4" fmla="*/ 170 w 361"/>
                <a:gd name="T5" fmla="*/ 9 h 244"/>
                <a:gd name="T6" fmla="*/ 122 w 361"/>
                <a:gd name="T7" fmla="*/ 0 h 244"/>
                <a:gd name="T8" fmla="*/ 0 w 361"/>
                <a:gd name="T9" fmla="*/ 122 h 244"/>
                <a:gd name="T10" fmla="*/ 122 w 361"/>
                <a:gd name="T11" fmla="*/ 244 h 244"/>
                <a:gd name="T12" fmla="*/ 170 w 361"/>
                <a:gd name="T13" fmla="*/ 234 h 244"/>
                <a:gd name="T14" fmla="*/ 170 w 361"/>
                <a:gd name="T15" fmla="*/ 234 h 244"/>
                <a:gd name="T16" fmla="*/ 306 w 361"/>
                <a:gd name="T17" fmla="*/ 190 h 244"/>
                <a:gd name="T18" fmla="*/ 361 w 361"/>
                <a:gd name="T19" fmla="*/ 127 h 244"/>
                <a:gd name="T20" fmla="*/ 306 w 361"/>
                <a:gd name="T21" fmla="*/ 5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1" h="244">
                  <a:moveTo>
                    <a:pt x="306" y="54"/>
                  </a:moveTo>
                  <a:cubicBezTo>
                    <a:pt x="233" y="48"/>
                    <a:pt x="170" y="10"/>
                    <a:pt x="170" y="9"/>
                  </a:cubicBezTo>
                  <a:cubicBezTo>
                    <a:pt x="170" y="9"/>
                    <a:pt x="170" y="9"/>
                    <a:pt x="170" y="9"/>
                  </a:cubicBezTo>
                  <a:cubicBezTo>
                    <a:pt x="155" y="3"/>
                    <a:pt x="139" y="0"/>
                    <a:pt x="122" y="0"/>
                  </a:cubicBezTo>
                  <a:cubicBezTo>
                    <a:pt x="55" y="0"/>
                    <a:pt x="0" y="54"/>
                    <a:pt x="0" y="122"/>
                  </a:cubicBezTo>
                  <a:cubicBezTo>
                    <a:pt x="0" y="189"/>
                    <a:pt x="55" y="244"/>
                    <a:pt x="122" y="244"/>
                  </a:cubicBezTo>
                  <a:cubicBezTo>
                    <a:pt x="139" y="244"/>
                    <a:pt x="155" y="240"/>
                    <a:pt x="170" y="234"/>
                  </a:cubicBezTo>
                  <a:cubicBezTo>
                    <a:pt x="170" y="234"/>
                    <a:pt x="170" y="234"/>
                    <a:pt x="170" y="234"/>
                  </a:cubicBezTo>
                  <a:cubicBezTo>
                    <a:pt x="170" y="234"/>
                    <a:pt x="233" y="195"/>
                    <a:pt x="306" y="190"/>
                  </a:cubicBezTo>
                  <a:cubicBezTo>
                    <a:pt x="361" y="127"/>
                    <a:pt x="361" y="127"/>
                    <a:pt x="361" y="127"/>
                  </a:cubicBezTo>
                  <a:lnTo>
                    <a:pt x="306" y="5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900"/>
            </a:p>
          </p:txBody>
        </p:sp>
        <p:sp>
          <p:nvSpPr>
            <p:cNvPr id="97" name="Oval 12">
              <a:extLst>
                <a:ext uri="{FF2B5EF4-FFF2-40B4-BE49-F238E27FC236}">
                  <a16:creationId xmlns="" xmlns:a16="http://schemas.microsoft.com/office/drawing/2014/main" id="{B461B6B6-4E87-4D2E-B257-60722A4D9035}"/>
                </a:ext>
              </a:extLst>
            </p:cNvPr>
            <p:cNvSpPr>
              <a:spLocks noChangeArrowheads="1"/>
            </p:cNvSpPr>
            <p:nvPr userDrawn="1"/>
          </p:nvSpPr>
          <p:spPr bwMode="auto">
            <a:xfrm>
              <a:off x="2062091" y="2810416"/>
              <a:ext cx="979720" cy="97377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pic>
        <p:nvPicPr>
          <p:cNvPr id="100" name="Graphic 99">
            <a:extLst>
              <a:ext uri="{FF2B5EF4-FFF2-40B4-BE49-F238E27FC236}">
                <a16:creationId xmlns="" xmlns:a16="http://schemas.microsoft.com/office/drawing/2014/main" id="{B284C31D-FB24-4AFA-AE6A-77A29A6180CD}"/>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flipH="1">
            <a:off x="546726" y="5699362"/>
            <a:ext cx="144000" cy="144000"/>
          </a:xfrm>
          <a:prstGeom prst="rect">
            <a:avLst/>
          </a:prstGeom>
        </p:spPr>
      </p:pic>
      <p:sp>
        <p:nvSpPr>
          <p:cNvPr id="101" name="Text Placeholder 23">
            <a:extLst>
              <a:ext uri="{FF2B5EF4-FFF2-40B4-BE49-F238E27FC236}">
                <a16:creationId xmlns="" xmlns:a16="http://schemas.microsoft.com/office/drawing/2014/main" id="{B9F08183-C3B2-4D6B-BE60-E0FADF78B859}"/>
              </a:ext>
            </a:extLst>
          </p:cNvPr>
          <p:cNvSpPr>
            <a:spLocks noGrp="1"/>
          </p:cNvSpPr>
          <p:nvPr userDrawn="1">
            <p:ph type="body" sz="quarter" idx="30" hasCustomPrompt="1"/>
          </p:nvPr>
        </p:nvSpPr>
        <p:spPr>
          <a:xfrm>
            <a:off x="553665" y="6034433"/>
            <a:ext cx="5840412" cy="3481042"/>
          </a:xfrm>
        </p:spPr>
        <p:txBody>
          <a:bodyPr>
            <a:normAutofit/>
          </a:bodyPr>
          <a:lstStyle>
            <a:lvl1pPr marL="0" indent="0" algn="l" rtl="0">
              <a:lnSpc>
                <a:spcPct val="120000"/>
              </a:lnSpc>
              <a:buNone/>
              <a:defRPr sz="1100">
                <a:cs typeface="+mj-cs"/>
              </a:defRPr>
            </a:lvl1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p>
        </p:txBody>
      </p:sp>
      <p:sp>
        <p:nvSpPr>
          <p:cNvPr id="25" name="TextBox 24">
            <a:extLst>
              <a:ext uri="{FF2B5EF4-FFF2-40B4-BE49-F238E27FC236}">
                <a16:creationId xmlns="" xmlns:a16="http://schemas.microsoft.com/office/drawing/2014/main" id="{A2D1AB14-87CD-49D1-A873-2F162D10279A}"/>
              </a:ext>
            </a:extLst>
          </p:cNvPr>
          <p:cNvSpPr txBox="1"/>
          <p:nvPr userDrawn="1"/>
        </p:nvSpPr>
        <p:spPr>
          <a:xfrm>
            <a:off x="716349" y="2065597"/>
            <a:ext cx="5425301" cy="369332"/>
          </a:xfrm>
          <a:prstGeom prst="rect">
            <a:avLst/>
          </a:prstGeom>
          <a:noFill/>
        </p:spPr>
        <p:txBody>
          <a:bodyPr wrap="square" rtlCol="0">
            <a:spAutoFit/>
          </a:bodyPr>
          <a:lstStyle/>
          <a:p>
            <a:pPr lvl="0" algn="ctr" rtl="1"/>
            <a:r>
              <a:rPr lang="en-US" sz="1800" dirty="0">
                <a:solidFill>
                  <a:schemeClr val="bg2">
                    <a:lumMod val="25000"/>
                  </a:schemeClr>
                </a:solidFill>
                <a:latin typeface="Bahij TheSansArabic Bold" panose="02040503050201020203" pitchFamily="18" charset="-78"/>
                <a:cs typeface="Bahij TheSansArabic Bold" panose="02040503050201020203" pitchFamily="18" charset="-78"/>
              </a:rPr>
              <a:t>PhD dissertation summary</a:t>
            </a:r>
          </a:p>
        </p:txBody>
      </p:sp>
    </p:spTree>
    <p:extLst>
      <p:ext uri="{BB962C8B-B14F-4D97-AF65-F5344CB8AC3E}">
        <p14:creationId xmlns:p14="http://schemas.microsoft.com/office/powerpoint/2010/main" val="2860005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3" name="Freeform: Shape 12">
            <a:extLst>
              <a:ext uri="{FF2B5EF4-FFF2-40B4-BE49-F238E27FC236}">
                <a16:creationId xmlns="" xmlns:a16="http://schemas.microsoft.com/office/drawing/2014/main" id="{35896630-ADAD-44CA-AE4D-96A162DDAC9C}"/>
              </a:ext>
            </a:extLst>
          </p:cNvPr>
          <p:cNvSpPr/>
          <p:nvPr/>
        </p:nvSpPr>
        <p:spPr>
          <a:xfrm>
            <a:off x="-4189" y="0"/>
            <a:ext cx="6858000" cy="2233876"/>
          </a:xfrm>
          <a:custGeom>
            <a:avLst/>
            <a:gdLst>
              <a:gd name="connsiteX0" fmla="*/ 8377 w 6857999"/>
              <a:gd name="connsiteY0" fmla="*/ 8377 h 2233876"/>
              <a:gd name="connsiteX1" fmla="*/ 8377 w 6857999"/>
              <a:gd name="connsiteY1" fmla="*/ 2227957 h 2233876"/>
              <a:gd name="connsiteX2" fmla="*/ 6860122 w 6857999"/>
              <a:gd name="connsiteY2" fmla="*/ 1375509 h 2233876"/>
              <a:gd name="connsiteX3" fmla="*/ 6860122 w 6857999"/>
              <a:gd name="connsiteY3" fmla="*/ 8377 h 2233876"/>
              <a:gd name="connsiteX4" fmla="*/ 8377 w 6857999"/>
              <a:gd name="connsiteY4" fmla="*/ 8377 h 2233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7999" h="2233876">
                <a:moveTo>
                  <a:pt x="8377" y="8377"/>
                </a:moveTo>
                <a:lnTo>
                  <a:pt x="8377" y="2227957"/>
                </a:lnTo>
                <a:cubicBezTo>
                  <a:pt x="8377" y="2227957"/>
                  <a:pt x="5637745" y="-248966"/>
                  <a:pt x="6860122" y="1375509"/>
                </a:cubicBezTo>
                <a:lnTo>
                  <a:pt x="6860122" y="8377"/>
                </a:lnTo>
                <a:lnTo>
                  <a:pt x="8377" y="8377"/>
                </a:lnTo>
                <a:close/>
              </a:path>
            </a:pathLst>
          </a:custGeom>
          <a:gradFill>
            <a:gsLst>
              <a:gs pos="0">
                <a:schemeClr val="accent3"/>
              </a:gs>
              <a:gs pos="100000">
                <a:schemeClr val="accent3">
                  <a:lumMod val="50000"/>
                </a:schemeClr>
              </a:gs>
            </a:gsLst>
            <a:lin ang="5400000" scaled="1"/>
          </a:gradFill>
          <a:ln w="9525" cap="flat">
            <a:noFill/>
            <a:prstDash val="solid"/>
            <a:miter/>
          </a:ln>
        </p:spPr>
        <p:txBody>
          <a:bodyPr rtlCol="0" anchor="ctr"/>
          <a:lstStyle/>
          <a:p>
            <a:endParaRPr lang="en-US">
              <a:gradFill>
                <a:gsLst>
                  <a:gs pos="0">
                    <a:schemeClr val="accent3">
                      <a:lumMod val="60000"/>
                      <a:lumOff val="40000"/>
                    </a:schemeClr>
                  </a:gs>
                  <a:gs pos="100000">
                    <a:schemeClr val="accent3">
                      <a:lumMod val="50000"/>
                    </a:schemeClr>
                  </a:gs>
                </a:gsLst>
                <a:lin ang="5400000" scaled="1"/>
              </a:gradFill>
            </a:endParaRPr>
          </a:p>
        </p:txBody>
      </p:sp>
      <p:sp>
        <p:nvSpPr>
          <p:cNvPr id="15" name="Freeform: Shape 14">
            <a:extLst>
              <a:ext uri="{FF2B5EF4-FFF2-40B4-BE49-F238E27FC236}">
                <a16:creationId xmlns="" xmlns:a16="http://schemas.microsoft.com/office/drawing/2014/main" id="{6CF6CED0-DF8B-4767-8957-CD2368A6E206}"/>
              </a:ext>
            </a:extLst>
          </p:cNvPr>
          <p:cNvSpPr/>
          <p:nvPr/>
        </p:nvSpPr>
        <p:spPr>
          <a:xfrm>
            <a:off x="-4189" y="721928"/>
            <a:ext cx="6858000" cy="1921134"/>
          </a:xfrm>
          <a:custGeom>
            <a:avLst/>
            <a:gdLst>
              <a:gd name="connsiteX0" fmla="*/ 8377 w 6857999"/>
              <a:gd name="connsiteY0" fmla="*/ 1424045 h 1921133"/>
              <a:gd name="connsiteX1" fmla="*/ 8377 w 6857999"/>
              <a:gd name="connsiteY1" fmla="*/ 1917173 h 1921133"/>
              <a:gd name="connsiteX2" fmla="*/ 6860122 w 6857999"/>
              <a:gd name="connsiteY2" fmla="*/ 668995 h 1921133"/>
              <a:gd name="connsiteX3" fmla="*/ 8377 w 6857999"/>
              <a:gd name="connsiteY3" fmla="*/ 1424045 h 1921133"/>
            </a:gdLst>
            <a:ahLst/>
            <a:cxnLst>
              <a:cxn ang="0">
                <a:pos x="connsiteX0" y="connsiteY0"/>
              </a:cxn>
              <a:cxn ang="0">
                <a:pos x="connsiteX1" y="connsiteY1"/>
              </a:cxn>
              <a:cxn ang="0">
                <a:pos x="connsiteX2" y="connsiteY2"/>
              </a:cxn>
              <a:cxn ang="0">
                <a:pos x="connsiteX3" y="connsiteY3"/>
              </a:cxn>
            </a:cxnLst>
            <a:rect l="l" t="t" r="r" b="b"/>
            <a:pathLst>
              <a:path w="6857999" h="1921133">
                <a:moveTo>
                  <a:pt x="8377" y="1424045"/>
                </a:moveTo>
                <a:lnTo>
                  <a:pt x="8377" y="1917173"/>
                </a:lnTo>
                <a:cubicBezTo>
                  <a:pt x="6249827" y="-727625"/>
                  <a:pt x="6860122" y="668995"/>
                  <a:pt x="6860122" y="668995"/>
                </a:cubicBezTo>
                <a:cubicBezTo>
                  <a:pt x="6143495" y="-1173953"/>
                  <a:pt x="8377" y="1424045"/>
                  <a:pt x="8377" y="1424045"/>
                </a:cubicBezTo>
                <a:close/>
              </a:path>
            </a:pathLst>
          </a:custGeom>
          <a:solidFill>
            <a:schemeClr val="accent1"/>
          </a:solidFill>
          <a:ln w="9525" cap="flat">
            <a:noFill/>
            <a:prstDash val="solid"/>
            <a:miter/>
          </a:ln>
        </p:spPr>
        <p:txBody>
          <a:bodyPr rtlCol="0" anchor="ctr"/>
          <a:lstStyle/>
          <a:p>
            <a:endParaRPr lang="en-US"/>
          </a:p>
        </p:txBody>
      </p:sp>
      <p:sp>
        <p:nvSpPr>
          <p:cNvPr id="14" name="Freeform: Shape 13">
            <a:extLst>
              <a:ext uri="{FF2B5EF4-FFF2-40B4-BE49-F238E27FC236}">
                <a16:creationId xmlns="" xmlns:a16="http://schemas.microsoft.com/office/drawing/2014/main" id="{0E604F9B-2A2A-4994-AB24-E36CDBB4EDB4}"/>
              </a:ext>
            </a:extLst>
          </p:cNvPr>
          <p:cNvSpPr/>
          <p:nvPr/>
        </p:nvSpPr>
        <p:spPr>
          <a:xfrm>
            <a:off x="4215045" y="1091187"/>
            <a:ext cx="2647143" cy="2725329"/>
          </a:xfrm>
          <a:custGeom>
            <a:avLst/>
            <a:gdLst>
              <a:gd name="connsiteX0" fmla="*/ 8377 w 2647143"/>
              <a:gd name="connsiteY0" fmla="*/ 210381 h 2725329"/>
              <a:gd name="connsiteX1" fmla="*/ 2645580 w 2647143"/>
              <a:gd name="connsiteY1" fmla="*/ 2718243 h 2725329"/>
              <a:gd name="connsiteX2" fmla="*/ 2645580 w 2647143"/>
              <a:gd name="connsiteY2" fmla="*/ 391437 h 2725329"/>
              <a:gd name="connsiteX3" fmla="*/ 8377 w 2647143"/>
              <a:gd name="connsiteY3" fmla="*/ 210381 h 2725329"/>
            </a:gdLst>
            <a:ahLst/>
            <a:cxnLst>
              <a:cxn ang="0">
                <a:pos x="connsiteX0" y="connsiteY0"/>
              </a:cxn>
              <a:cxn ang="0">
                <a:pos x="connsiteX1" y="connsiteY1"/>
              </a:cxn>
              <a:cxn ang="0">
                <a:pos x="connsiteX2" y="connsiteY2"/>
              </a:cxn>
              <a:cxn ang="0">
                <a:pos x="connsiteX3" y="connsiteY3"/>
              </a:cxn>
            </a:cxnLst>
            <a:rect l="l" t="t" r="r" b="b"/>
            <a:pathLst>
              <a:path w="2647143" h="2725329">
                <a:moveTo>
                  <a:pt x="8377" y="210381"/>
                </a:moveTo>
                <a:cubicBezTo>
                  <a:pt x="8377" y="210381"/>
                  <a:pt x="2295308" y="129515"/>
                  <a:pt x="2645580" y="2718243"/>
                </a:cubicBezTo>
                <a:lnTo>
                  <a:pt x="2645580" y="391437"/>
                </a:lnTo>
                <a:cubicBezTo>
                  <a:pt x="2645580" y="391437"/>
                  <a:pt x="2304467" y="-332786"/>
                  <a:pt x="8377" y="210381"/>
                </a:cubicBezTo>
                <a:close/>
              </a:path>
            </a:pathLst>
          </a:custGeom>
          <a:solidFill>
            <a:schemeClr val="accent2"/>
          </a:solidFill>
          <a:ln w="9525" cap="flat">
            <a:noFill/>
            <a:prstDash val="solid"/>
            <a:miter/>
          </a:ln>
        </p:spPr>
        <p:txBody>
          <a:bodyPr rtlCol="0" anchor="ctr"/>
          <a:lstStyle/>
          <a:p>
            <a:endParaRPr lang="en-US"/>
          </a:p>
        </p:txBody>
      </p:sp>
      <p:sp>
        <p:nvSpPr>
          <p:cNvPr id="16" name="Freeform: Shape 15">
            <a:extLst>
              <a:ext uri="{FF2B5EF4-FFF2-40B4-BE49-F238E27FC236}">
                <a16:creationId xmlns="" xmlns:a16="http://schemas.microsoft.com/office/drawing/2014/main" id="{6E354B72-3883-4FB7-8DA4-584F71641EF5}"/>
              </a:ext>
            </a:extLst>
          </p:cNvPr>
          <p:cNvSpPr/>
          <p:nvPr/>
        </p:nvSpPr>
        <p:spPr>
          <a:xfrm>
            <a:off x="4226214" y="1283330"/>
            <a:ext cx="2635974" cy="2680652"/>
          </a:xfrm>
          <a:custGeom>
            <a:avLst/>
            <a:gdLst>
              <a:gd name="connsiteX0" fmla="*/ 8377 w 2635973"/>
              <a:gd name="connsiteY0" fmla="*/ 14441 h 2680651"/>
              <a:gd name="connsiteX1" fmla="*/ 2633405 w 2635973"/>
              <a:gd name="connsiteY1" fmla="*/ 2672530 h 2680651"/>
              <a:gd name="connsiteX2" fmla="*/ 2633405 w 2635973"/>
              <a:gd name="connsiteY2" fmla="*/ 1717101 h 2680651"/>
              <a:gd name="connsiteX3" fmla="*/ 8377 w 2635973"/>
              <a:gd name="connsiteY3" fmla="*/ 14441 h 2680651"/>
            </a:gdLst>
            <a:ahLst/>
            <a:cxnLst>
              <a:cxn ang="0">
                <a:pos x="connsiteX0" y="connsiteY0"/>
              </a:cxn>
              <a:cxn ang="0">
                <a:pos x="connsiteX1" y="connsiteY1"/>
              </a:cxn>
              <a:cxn ang="0">
                <a:pos x="connsiteX2" y="connsiteY2"/>
              </a:cxn>
              <a:cxn ang="0">
                <a:pos x="connsiteX3" y="connsiteY3"/>
              </a:cxn>
            </a:cxnLst>
            <a:rect l="l" t="t" r="r" b="b"/>
            <a:pathLst>
              <a:path w="2635973" h="2680651">
                <a:moveTo>
                  <a:pt x="8377" y="14441"/>
                </a:moveTo>
                <a:cubicBezTo>
                  <a:pt x="2273974" y="133841"/>
                  <a:pt x="2633405" y="2672530"/>
                  <a:pt x="2633405" y="2672530"/>
                </a:cubicBezTo>
                <a:lnTo>
                  <a:pt x="2633405" y="1717101"/>
                </a:lnTo>
                <a:cubicBezTo>
                  <a:pt x="2182721" y="-185938"/>
                  <a:pt x="8377" y="14441"/>
                  <a:pt x="8377" y="14441"/>
                </a:cubicBezTo>
                <a:close/>
              </a:path>
            </a:pathLst>
          </a:custGeom>
          <a:solidFill>
            <a:schemeClr val="accent1"/>
          </a:solidFill>
          <a:ln w="9525" cap="flat">
            <a:noFill/>
            <a:prstDash val="solid"/>
            <a:miter/>
          </a:ln>
        </p:spPr>
        <p:txBody>
          <a:bodyPr rtlCol="0" anchor="ctr"/>
          <a:lstStyle/>
          <a:p>
            <a:endParaRPr lang="en-US"/>
          </a:p>
        </p:txBody>
      </p:sp>
      <p:sp>
        <p:nvSpPr>
          <p:cNvPr id="28" name="Text Placeholder 27">
            <a:extLst>
              <a:ext uri="{FF2B5EF4-FFF2-40B4-BE49-F238E27FC236}">
                <a16:creationId xmlns="" xmlns:a16="http://schemas.microsoft.com/office/drawing/2014/main" id="{B29671E4-9649-48EE-B914-26D363CB8E81}"/>
              </a:ext>
            </a:extLst>
          </p:cNvPr>
          <p:cNvSpPr>
            <a:spLocks noGrp="1"/>
          </p:cNvSpPr>
          <p:nvPr>
            <p:ph type="body" sz="quarter" idx="10" hasCustomPrompt="1"/>
          </p:nvPr>
        </p:nvSpPr>
        <p:spPr>
          <a:xfrm>
            <a:off x="628650" y="2540163"/>
            <a:ext cx="5600700" cy="467077"/>
          </a:xfrm>
        </p:spPr>
        <p:txBody>
          <a:bodyPr anchor="ctr">
            <a:noAutofit/>
          </a:bodyPr>
          <a:lstStyle>
            <a:lvl1pPr marL="0" indent="0" algn="ctr" rtl="1">
              <a:buNone/>
              <a:defRPr lang="en-US" sz="2400" smtClean="0">
                <a:solidFill>
                  <a:schemeClr val="accent3"/>
                </a:solidFill>
                <a:latin typeface="Bahij TheSansArabic Bold" panose="02040503050201020203" pitchFamily="18" charset="-78"/>
                <a:cs typeface="Bahij TheSansArabic Bold" panose="02040503050201020203" pitchFamily="18" charset="-78"/>
              </a:defRPr>
            </a:lvl1pPr>
            <a:lvl2pPr marL="342900" indent="0" algn="ctr">
              <a:buNone/>
              <a:defRPr lang="en-US" smtClean="0"/>
            </a:lvl2pPr>
            <a:lvl3pPr marL="685800" indent="0" algn="ctr">
              <a:buNone/>
              <a:defRPr lang="en-US" smtClean="0"/>
            </a:lvl3pPr>
            <a:lvl4pPr marL="1028700" indent="0" algn="ctr">
              <a:buNone/>
              <a:defRPr lang="en-US" smtClean="0"/>
            </a:lvl4pPr>
            <a:lvl5pPr marL="1371600" indent="0" algn="ctr">
              <a:buNone/>
              <a:defRPr lang="en-US"/>
            </a:lvl5pPr>
          </a:lstStyle>
          <a:p>
            <a:pPr lvl="0"/>
            <a:r>
              <a:rPr lang="ar-SY" dirty="0"/>
              <a:t>هنا يوضع عنوان الرسالة باللغة العربية</a:t>
            </a:r>
            <a:endParaRPr lang="en-US" dirty="0"/>
          </a:p>
        </p:txBody>
      </p:sp>
      <p:sp>
        <p:nvSpPr>
          <p:cNvPr id="29" name="TextBox 28">
            <a:extLst>
              <a:ext uri="{FF2B5EF4-FFF2-40B4-BE49-F238E27FC236}">
                <a16:creationId xmlns="" xmlns:a16="http://schemas.microsoft.com/office/drawing/2014/main" id="{E430D0CC-D98B-4028-96CE-DFA3DCBE3D80}"/>
              </a:ext>
            </a:extLst>
          </p:cNvPr>
          <p:cNvSpPr txBox="1"/>
          <p:nvPr userDrawn="1"/>
        </p:nvSpPr>
        <p:spPr>
          <a:xfrm>
            <a:off x="716349" y="1908470"/>
            <a:ext cx="5425301" cy="369332"/>
          </a:xfrm>
          <a:prstGeom prst="rect">
            <a:avLst/>
          </a:prstGeom>
          <a:noFill/>
        </p:spPr>
        <p:txBody>
          <a:bodyPr wrap="square" rtlCol="0">
            <a:spAutoFit/>
          </a:bodyPr>
          <a:lstStyle/>
          <a:p>
            <a:pPr lvl="0" algn="ctr" rtl="1"/>
            <a:r>
              <a:rPr lang="ar-SY" sz="1800" dirty="0">
                <a:solidFill>
                  <a:schemeClr val="bg2">
                    <a:lumMod val="25000"/>
                  </a:schemeClr>
                </a:solidFill>
                <a:latin typeface="Bahij TheSansArabic Bold" panose="02040503050201020203" pitchFamily="18" charset="-78"/>
                <a:cs typeface="Bahij TheSansArabic Bold" panose="02040503050201020203" pitchFamily="18" charset="-78"/>
              </a:rPr>
              <a:t>ملخص أطروحة الدكتوراه بعنوان</a:t>
            </a:r>
            <a:endParaRPr lang="en-US" sz="1800" dirty="0">
              <a:solidFill>
                <a:schemeClr val="bg2">
                  <a:lumMod val="25000"/>
                </a:schemeClr>
              </a:solidFill>
              <a:latin typeface="Bahij TheSansArabic Bold" panose="02040503050201020203" pitchFamily="18" charset="-78"/>
              <a:cs typeface="Bahij TheSansArabic Bold" panose="02040503050201020203" pitchFamily="18" charset="-78"/>
            </a:endParaRPr>
          </a:p>
        </p:txBody>
      </p:sp>
      <p:pic>
        <p:nvPicPr>
          <p:cNvPr id="69" name="Graphic 68">
            <a:extLst>
              <a:ext uri="{FF2B5EF4-FFF2-40B4-BE49-F238E27FC236}">
                <a16:creationId xmlns="" xmlns:a16="http://schemas.microsoft.com/office/drawing/2014/main" id="{191855FF-ABC9-4134-A8AD-1E51E12CBF54}"/>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71450" y="185808"/>
            <a:ext cx="914400" cy="914400"/>
          </a:xfrm>
          <a:prstGeom prst="rect">
            <a:avLst/>
          </a:prstGeom>
          <a:effectLst>
            <a:outerShdw blurRad="63500" sx="102000" sy="102000" algn="ctr" rotWithShape="0">
              <a:prstClr val="black">
                <a:alpha val="40000"/>
              </a:prstClr>
            </a:outerShdw>
          </a:effectLst>
        </p:spPr>
      </p:pic>
      <p:pic>
        <p:nvPicPr>
          <p:cNvPr id="70" name="Graphic 69">
            <a:extLst>
              <a:ext uri="{FF2B5EF4-FFF2-40B4-BE49-F238E27FC236}">
                <a16:creationId xmlns="" xmlns:a16="http://schemas.microsoft.com/office/drawing/2014/main" id="{2A5F8E24-BD32-45CB-809A-0BF93017DC7C}"/>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a:off x="1217950" y="185808"/>
            <a:ext cx="914400" cy="914400"/>
          </a:xfrm>
          <a:prstGeom prst="rect">
            <a:avLst/>
          </a:prstGeom>
          <a:effectLst>
            <a:outerShdw blurRad="63500" sx="102000" sy="102000" algn="ctr" rotWithShape="0">
              <a:prstClr val="black">
                <a:alpha val="40000"/>
              </a:prstClr>
            </a:outerShdw>
          </a:effectLst>
        </p:spPr>
      </p:pic>
      <p:sp>
        <p:nvSpPr>
          <p:cNvPr id="40" name="TextBox 39">
            <a:extLst>
              <a:ext uri="{FF2B5EF4-FFF2-40B4-BE49-F238E27FC236}">
                <a16:creationId xmlns="" xmlns:a16="http://schemas.microsoft.com/office/drawing/2014/main" id="{6413644F-0805-422D-98B4-2A2B2C48F260}"/>
              </a:ext>
            </a:extLst>
          </p:cNvPr>
          <p:cNvSpPr txBox="1"/>
          <p:nvPr userDrawn="1"/>
        </p:nvSpPr>
        <p:spPr>
          <a:xfrm flipH="1">
            <a:off x="2884620" y="3160006"/>
            <a:ext cx="1088760" cy="307777"/>
          </a:xfrm>
          <a:prstGeom prst="rect">
            <a:avLst/>
          </a:prstGeom>
          <a:noFill/>
        </p:spPr>
        <p:txBody>
          <a:bodyPr wrap="none" rtlCol="0">
            <a:spAutoFit/>
          </a:bodyPr>
          <a:lstStyle/>
          <a:p>
            <a:r>
              <a:rPr lang="ar-SY" sz="1400" dirty="0">
                <a:solidFill>
                  <a:schemeClr val="accent3"/>
                </a:solidFill>
                <a:latin typeface="Bahij TheSansArabic Bold" panose="02040503050201020203" pitchFamily="18" charset="-78"/>
                <a:cs typeface="Bahij TheSansArabic Bold" panose="02040503050201020203" pitchFamily="18" charset="-78"/>
              </a:rPr>
              <a:t>اسم الطالب</a:t>
            </a:r>
            <a:endParaRPr lang="en-US" sz="1400" dirty="0">
              <a:solidFill>
                <a:schemeClr val="accent3"/>
              </a:solidFill>
              <a:latin typeface="Bahij TheSansArabic Bold" panose="02040503050201020203" pitchFamily="18" charset="-78"/>
              <a:cs typeface="Bahij TheSansArabic Bold" panose="02040503050201020203" pitchFamily="18" charset="-78"/>
            </a:endParaRPr>
          </a:p>
        </p:txBody>
      </p:sp>
      <p:sp>
        <p:nvSpPr>
          <p:cNvPr id="53" name="TextBox 52">
            <a:extLst>
              <a:ext uri="{FF2B5EF4-FFF2-40B4-BE49-F238E27FC236}">
                <a16:creationId xmlns="" xmlns:a16="http://schemas.microsoft.com/office/drawing/2014/main" id="{8553ADBB-891B-48B5-82EB-BEB3E0A8500F}"/>
              </a:ext>
            </a:extLst>
          </p:cNvPr>
          <p:cNvSpPr txBox="1"/>
          <p:nvPr userDrawn="1"/>
        </p:nvSpPr>
        <p:spPr>
          <a:xfrm>
            <a:off x="2995388" y="3843846"/>
            <a:ext cx="867224" cy="348813"/>
          </a:xfrm>
          <a:prstGeom prst="rect">
            <a:avLst/>
          </a:prstGeom>
          <a:noFill/>
        </p:spPr>
        <p:txBody>
          <a:bodyPr wrap="none" rtlCol="0">
            <a:spAutoFit/>
          </a:bodyPr>
          <a:lstStyle/>
          <a:p>
            <a:pPr marL="0" marR="67945" algn="ctr" rtl="1">
              <a:lnSpc>
                <a:spcPts val="2040"/>
              </a:lnSpc>
              <a:spcBef>
                <a:spcPts val="0"/>
              </a:spcBef>
              <a:spcAft>
                <a:spcPts val="0"/>
              </a:spcAft>
            </a:pPr>
            <a:r>
              <a:rPr lang="ar-SA" sz="1400" dirty="0">
                <a:solidFill>
                  <a:schemeClr val="accent3"/>
                </a:solidFill>
                <a:effectLst/>
                <a:latin typeface="Bahij TheSansArabic Bold" panose="02040503050201020203" pitchFamily="18" charset="-78"/>
                <a:cs typeface="Bahij TheSansArabic Bold" panose="02040503050201020203" pitchFamily="18" charset="-78"/>
              </a:rPr>
              <a:t>المشرف</a:t>
            </a:r>
            <a:endParaRPr lang="en-US" sz="800" dirty="0">
              <a:solidFill>
                <a:schemeClr val="accent3"/>
              </a:solidFill>
              <a:effectLst/>
              <a:latin typeface="Bahij TheSansArabic Bold" panose="02040503050201020203" pitchFamily="18" charset="-78"/>
              <a:ea typeface="Arial" panose="020B0604020202020204" pitchFamily="34" charset="0"/>
              <a:cs typeface="Bahij TheSansArabic Bold" panose="02040503050201020203" pitchFamily="18" charset="-78"/>
            </a:endParaRPr>
          </a:p>
        </p:txBody>
      </p:sp>
      <p:sp>
        <p:nvSpPr>
          <p:cNvPr id="59" name="Rectangle 58">
            <a:extLst>
              <a:ext uri="{FF2B5EF4-FFF2-40B4-BE49-F238E27FC236}">
                <a16:creationId xmlns="" xmlns:a16="http://schemas.microsoft.com/office/drawing/2014/main" id="{B4D91DD8-C8A6-42CF-9906-EBA300D0E0DD}"/>
              </a:ext>
            </a:extLst>
          </p:cNvPr>
          <p:cNvSpPr/>
          <p:nvPr userDrawn="1"/>
        </p:nvSpPr>
        <p:spPr>
          <a:xfrm>
            <a:off x="2619964" y="4700948"/>
            <a:ext cx="1618072" cy="348813"/>
          </a:xfrm>
          <a:prstGeom prst="rect">
            <a:avLst/>
          </a:prstGeom>
        </p:spPr>
        <p:txBody>
          <a:bodyPr wrap="none">
            <a:spAutoFit/>
          </a:bodyPr>
          <a:lstStyle/>
          <a:p>
            <a:pPr marL="0" marR="68580" algn="ctr" rtl="0">
              <a:lnSpc>
                <a:spcPts val="1975"/>
              </a:lnSpc>
              <a:spcBef>
                <a:spcPts val="0"/>
              </a:spcBef>
              <a:spcAft>
                <a:spcPts val="0"/>
              </a:spcAft>
            </a:pPr>
            <a:r>
              <a:rPr lang="ar-SA" sz="1400" kern="1200" dirty="0">
                <a:solidFill>
                  <a:schemeClr val="accent3"/>
                </a:solidFill>
                <a:latin typeface="Bahij TheSansArabic Bold" panose="02040503050201020203" pitchFamily="18" charset="-78"/>
                <a:ea typeface="+mn-ea"/>
                <a:cs typeface="Bahij TheSansArabic Bold" panose="02040503050201020203" pitchFamily="18" charset="-78"/>
              </a:rPr>
              <a:t>القسم</a:t>
            </a:r>
            <a:r>
              <a:rPr lang="ar-SY" sz="1400" kern="1200" dirty="0">
                <a:solidFill>
                  <a:schemeClr val="accent3"/>
                </a:solidFill>
                <a:latin typeface="Bahij TheSansArabic Bold" panose="02040503050201020203" pitchFamily="18" charset="-78"/>
                <a:ea typeface="+mn-ea"/>
                <a:cs typeface="Bahij TheSansArabic Bold" panose="02040503050201020203" pitchFamily="18" charset="-78"/>
              </a:rPr>
              <a:t> والاختصاص</a:t>
            </a:r>
            <a:endParaRPr lang="en-US" sz="1400" kern="1200" dirty="0">
              <a:solidFill>
                <a:schemeClr val="accent3"/>
              </a:solidFill>
              <a:latin typeface="Bahij TheSansArabic Bold" panose="02040503050201020203" pitchFamily="18" charset="-78"/>
              <a:ea typeface="+mn-ea"/>
              <a:cs typeface="Bahij TheSansArabic Bold" panose="02040503050201020203" pitchFamily="18" charset="-78"/>
            </a:endParaRPr>
          </a:p>
        </p:txBody>
      </p:sp>
      <p:sp>
        <p:nvSpPr>
          <p:cNvPr id="60" name="Text Placeholder 53">
            <a:extLst>
              <a:ext uri="{FF2B5EF4-FFF2-40B4-BE49-F238E27FC236}">
                <a16:creationId xmlns="" xmlns:a16="http://schemas.microsoft.com/office/drawing/2014/main" id="{C68BEC50-3581-4B6E-8DA4-7AFB5BA681D1}"/>
              </a:ext>
            </a:extLst>
          </p:cNvPr>
          <p:cNvSpPr>
            <a:spLocks noGrp="1"/>
          </p:cNvSpPr>
          <p:nvPr>
            <p:ph type="body" sz="quarter" idx="12" hasCustomPrompt="1"/>
          </p:nvPr>
        </p:nvSpPr>
        <p:spPr>
          <a:xfrm>
            <a:off x="690734" y="3541458"/>
            <a:ext cx="5418580" cy="225908"/>
          </a:xfrm>
        </p:spPr>
        <p:txBody>
          <a:bodyPr>
            <a:noAutofit/>
          </a:bodyPr>
          <a:lstStyle>
            <a:lvl1pPr marL="0" indent="0" algn="ctr" rtl="1">
              <a:buNone/>
              <a:defRPr sz="1400"/>
            </a:lvl1pPr>
            <a:lvl2pPr marL="342900" indent="0" algn="r" rtl="1">
              <a:buNone/>
              <a:defRPr/>
            </a:lvl2pPr>
            <a:lvl3pPr marL="685800" indent="0" algn="r" rtl="1">
              <a:buNone/>
              <a:defRPr/>
            </a:lvl3pPr>
            <a:lvl4pPr marL="1028700" indent="0" algn="r" rtl="1">
              <a:buNone/>
              <a:defRPr/>
            </a:lvl4pPr>
            <a:lvl5pPr marL="1371600" indent="0" algn="r" rtl="1">
              <a:buNone/>
              <a:defRPr/>
            </a:lvl5pPr>
          </a:lstStyle>
          <a:p>
            <a:pPr lvl="0"/>
            <a:r>
              <a:rPr lang="ar-SY" dirty="0"/>
              <a:t>اسم الطالب باللغة العربية</a:t>
            </a:r>
            <a:endParaRPr lang="en-US" dirty="0"/>
          </a:p>
        </p:txBody>
      </p:sp>
      <p:sp>
        <p:nvSpPr>
          <p:cNvPr id="68" name="Text Placeholder 53">
            <a:extLst>
              <a:ext uri="{FF2B5EF4-FFF2-40B4-BE49-F238E27FC236}">
                <a16:creationId xmlns="" xmlns:a16="http://schemas.microsoft.com/office/drawing/2014/main" id="{33E4BFE2-E7C4-42A1-857C-965CB01E5066}"/>
              </a:ext>
            </a:extLst>
          </p:cNvPr>
          <p:cNvSpPr>
            <a:spLocks noGrp="1"/>
          </p:cNvSpPr>
          <p:nvPr>
            <p:ph type="body" sz="quarter" idx="18" hasCustomPrompt="1"/>
          </p:nvPr>
        </p:nvSpPr>
        <p:spPr>
          <a:xfrm>
            <a:off x="2313912" y="4223421"/>
            <a:ext cx="2230176" cy="225908"/>
          </a:xfrm>
        </p:spPr>
        <p:txBody>
          <a:bodyPr>
            <a:noAutofit/>
          </a:bodyPr>
          <a:lstStyle>
            <a:lvl1pPr marL="0" indent="0" algn="ctr" rtl="1">
              <a:buNone/>
              <a:defRPr sz="1400"/>
            </a:lvl1pPr>
            <a:lvl2pPr marL="342900" indent="0" algn="r" rtl="1">
              <a:buNone/>
              <a:defRPr/>
            </a:lvl2pPr>
            <a:lvl3pPr marL="685800" indent="0" algn="r" rtl="1">
              <a:buNone/>
              <a:defRPr/>
            </a:lvl3pPr>
            <a:lvl4pPr marL="1028700" indent="0" algn="r" rtl="1">
              <a:buNone/>
              <a:defRPr/>
            </a:lvl4pPr>
            <a:lvl5pPr marL="1371600" indent="0" algn="r" rtl="1">
              <a:buNone/>
              <a:defRPr/>
            </a:lvl5pPr>
          </a:lstStyle>
          <a:p>
            <a:pPr lvl="0"/>
            <a:r>
              <a:rPr lang="ar-SY" dirty="0"/>
              <a:t>اسم المشرف باللغة العربية</a:t>
            </a:r>
            <a:endParaRPr lang="en-US" dirty="0"/>
          </a:p>
        </p:txBody>
      </p:sp>
      <p:sp>
        <p:nvSpPr>
          <p:cNvPr id="76" name="Text Placeholder 53">
            <a:extLst>
              <a:ext uri="{FF2B5EF4-FFF2-40B4-BE49-F238E27FC236}">
                <a16:creationId xmlns="" xmlns:a16="http://schemas.microsoft.com/office/drawing/2014/main" id="{CD558A9C-A3CE-4F4A-8223-D5F2446B224C}"/>
              </a:ext>
            </a:extLst>
          </p:cNvPr>
          <p:cNvSpPr>
            <a:spLocks noGrp="1"/>
          </p:cNvSpPr>
          <p:nvPr>
            <p:ph type="body" sz="quarter" idx="22" hasCustomPrompt="1"/>
          </p:nvPr>
        </p:nvSpPr>
        <p:spPr>
          <a:xfrm>
            <a:off x="719710" y="5001270"/>
            <a:ext cx="5418580" cy="225908"/>
          </a:xfrm>
        </p:spPr>
        <p:txBody>
          <a:bodyPr>
            <a:noAutofit/>
          </a:bodyPr>
          <a:lstStyle>
            <a:lvl1pPr marL="0" indent="0" algn="ctr" rtl="1">
              <a:buNone/>
              <a:defRPr sz="1400"/>
            </a:lvl1pPr>
            <a:lvl2pPr marL="342900" indent="0" algn="r" rtl="1">
              <a:buNone/>
              <a:defRPr/>
            </a:lvl2pPr>
            <a:lvl3pPr marL="685800" indent="0" algn="r" rtl="1">
              <a:buNone/>
              <a:defRPr/>
            </a:lvl3pPr>
            <a:lvl4pPr marL="1028700" indent="0" algn="r" rtl="1">
              <a:buNone/>
              <a:defRPr/>
            </a:lvl4pPr>
            <a:lvl5pPr marL="1371600" indent="0" algn="r" rtl="1">
              <a:buNone/>
              <a:defRPr/>
            </a:lvl5pPr>
          </a:lstStyle>
          <a:p>
            <a:pPr lvl="0"/>
            <a:r>
              <a:rPr lang="ar-SY" dirty="0"/>
              <a:t>مثال : قسم هندسة التصميم الميكانيكي</a:t>
            </a:r>
            <a:endParaRPr lang="en-US" dirty="0"/>
          </a:p>
        </p:txBody>
      </p:sp>
      <p:sp>
        <p:nvSpPr>
          <p:cNvPr id="77" name="Text Placeholder 53">
            <a:extLst>
              <a:ext uri="{FF2B5EF4-FFF2-40B4-BE49-F238E27FC236}">
                <a16:creationId xmlns="" xmlns:a16="http://schemas.microsoft.com/office/drawing/2014/main" id="{AC290A28-B91A-4FD3-9147-331E301A8B2F}"/>
              </a:ext>
            </a:extLst>
          </p:cNvPr>
          <p:cNvSpPr>
            <a:spLocks noGrp="1"/>
          </p:cNvSpPr>
          <p:nvPr>
            <p:ph type="body" sz="quarter" idx="23" hasCustomPrompt="1"/>
          </p:nvPr>
        </p:nvSpPr>
        <p:spPr>
          <a:xfrm>
            <a:off x="719710" y="5334100"/>
            <a:ext cx="5418580" cy="225908"/>
          </a:xfrm>
        </p:spPr>
        <p:txBody>
          <a:bodyPr>
            <a:noAutofit/>
          </a:bodyPr>
          <a:lstStyle>
            <a:lvl1pPr marL="0" indent="0" algn="ctr" rtl="0">
              <a:buNone/>
              <a:defRPr lang="en-US" sz="1400" dirty="0"/>
            </a:lvl1pPr>
            <a:lvl2pPr marL="342900" indent="0" algn="r" rtl="1">
              <a:buNone/>
              <a:defRPr/>
            </a:lvl2pPr>
            <a:lvl3pPr marL="685800" indent="0" algn="r" rtl="1">
              <a:buNone/>
              <a:defRPr/>
            </a:lvl3pPr>
            <a:lvl4pPr marL="1028700" indent="0" algn="r" rtl="1">
              <a:buNone/>
              <a:defRPr/>
            </a:lvl4pPr>
            <a:lvl5pPr marL="1371600" indent="0" algn="r" rtl="1">
              <a:buNone/>
              <a:defRPr/>
            </a:lvl5pPr>
          </a:lstStyle>
          <a:p>
            <a:pPr lvl="0"/>
            <a:r>
              <a:rPr lang="ar-SY" dirty="0"/>
              <a:t>هنا يكتب الاختصاص</a:t>
            </a:r>
            <a:endParaRPr lang="en-US" dirty="0"/>
          </a:p>
        </p:txBody>
      </p:sp>
      <p:sp>
        <p:nvSpPr>
          <p:cNvPr id="78" name="Rectangle: Rounded Corners 77">
            <a:extLst>
              <a:ext uri="{FF2B5EF4-FFF2-40B4-BE49-F238E27FC236}">
                <a16:creationId xmlns="" xmlns:a16="http://schemas.microsoft.com/office/drawing/2014/main" id="{E2407F65-3703-4AEC-A8B7-E87B16D9CCE6}"/>
              </a:ext>
            </a:extLst>
          </p:cNvPr>
          <p:cNvSpPr/>
          <p:nvPr userDrawn="1"/>
        </p:nvSpPr>
        <p:spPr>
          <a:xfrm>
            <a:off x="451747" y="6247759"/>
            <a:ext cx="6004560" cy="3231521"/>
          </a:xfrm>
          <a:prstGeom prst="roundRect">
            <a:avLst>
              <a:gd name="adj" fmla="val 8190"/>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 xmlns:a16="http://schemas.microsoft.com/office/drawing/2014/main" id="{353ABE47-DBC6-4134-9DD6-78553E59C988}"/>
              </a:ext>
            </a:extLst>
          </p:cNvPr>
          <p:cNvSpPr txBox="1"/>
          <p:nvPr userDrawn="1"/>
        </p:nvSpPr>
        <p:spPr>
          <a:xfrm>
            <a:off x="4920333" y="5934193"/>
            <a:ext cx="1187040" cy="584775"/>
          </a:xfrm>
          <a:prstGeom prst="rect">
            <a:avLst/>
          </a:prstGeom>
          <a:noFill/>
        </p:spPr>
        <p:txBody>
          <a:bodyPr wrap="square" rtlCol="0">
            <a:spAutoFit/>
          </a:bodyPr>
          <a:lstStyle/>
          <a:p>
            <a:pPr algn="justLow" rtl="1"/>
            <a:r>
              <a:rPr lang="ar-SY" sz="1600" b="1" dirty="0">
                <a:solidFill>
                  <a:schemeClr val="accent3"/>
                </a:solidFill>
                <a:cs typeface="+mj-cs"/>
              </a:rPr>
              <a:t>الملخص</a:t>
            </a:r>
            <a:br>
              <a:rPr lang="ar-SY" sz="1600" b="1" dirty="0">
                <a:solidFill>
                  <a:schemeClr val="accent3"/>
                </a:solidFill>
                <a:cs typeface="+mj-cs"/>
              </a:rPr>
            </a:br>
            <a:endParaRPr lang="en-US" sz="1600" b="1" dirty="0">
              <a:solidFill>
                <a:schemeClr val="accent3"/>
              </a:solidFill>
              <a:cs typeface="+mj-cs"/>
            </a:endParaRPr>
          </a:p>
        </p:txBody>
      </p:sp>
      <p:grpSp>
        <p:nvGrpSpPr>
          <p:cNvPr id="80" name="Group 79">
            <a:extLst>
              <a:ext uri="{FF2B5EF4-FFF2-40B4-BE49-F238E27FC236}">
                <a16:creationId xmlns="" xmlns:a16="http://schemas.microsoft.com/office/drawing/2014/main" id="{466CFD45-5455-455D-BA55-43B762D680EB}"/>
              </a:ext>
            </a:extLst>
          </p:cNvPr>
          <p:cNvGrpSpPr/>
          <p:nvPr userDrawn="1"/>
        </p:nvGrpSpPr>
        <p:grpSpPr>
          <a:xfrm flipH="1">
            <a:off x="5871153" y="5953433"/>
            <a:ext cx="617220" cy="301770"/>
            <a:chOff x="1728909" y="2629941"/>
            <a:chExt cx="3042291" cy="1487431"/>
          </a:xfrm>
        </p:grpSpPr>
        <p:sp>
          <p:nvSpPr>
            <p:cNvPr id="81" name="Freeform 5">
              <a:extLst>
                <a:ext uri="{FF2B5EF4-FFF2-40B4-BE49-F238E27FC236}">
                  <a16:creationId xmlns="" xmlns:a16="http://schemas.microsoft.com/office/drawing/2014/main" id="{95A7CFF3-F3FD-43AB-B10B-A008B6BF5340}"/>
                </a:ext>
              </a:extLst>
            </p:cNvPr>
            <p:cNvSpPr>
              <a:spLocks/>
            </p:cNvSpPr>
            <p:nvPr/>
          </p:nvSpPr>
          <p:spPr bwMode="auto">
            <a:xfrm>
              <a:off x="1728909" y="2913547"/>
              <a:ext cx="3042291" cy="1203825"/>
            </a:xfrm>
            <a:custGeom>
              <a:avLst/>
              <a:gdLst>
                <a:gd name="T0" fmla="*/ 151 w 556"/>
                <a:gd name="T1" fmla="*/ 207 h 220"/>
                <a:gd name="T2" fmla="*/ 13 w 556"/>
                <a:gd name="T3" fmla="*/ 70 h 220"/>
                <a:gd name="T4" fmla="*/ 27 w 556"/>
                <a:gd name="T5" fmla="*/ 9 h 220"/>
                <a:gd name="T6" fmla="*/ 17 w 556"/>
                <a:gd name="T7" fmla="*/ 0 h 220"/>
                <a:gd name="T8" fmla="*/ 0 w 556"/>
                <a:gd name="T9" fmla="*/ 70 h 220"/>
                <a:gd name="T10" fmla="*/ 151 w 556"/>
                <a:gd name="T11" fmla="*/ 220 h 220"/>
                <a:gd name="T12" fmla="*/ 556 w 556"/>
                <a:gd name="T13" fmla="*/ 220 h 220"/>
                <a:gd name="T14" fmla="*/ 556 w 556"/>
                <a:gd name="T15" fmla="*/ 207 h 220"/>
                <a:gd name="T16" fmla="*/ 151 w 556"/>
                <a:gd name="T17" fmla="*/ 207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6" h="220">
                  <a:moveTo>
                    <a:pt x="151" y="207"/>
                  </a:moveTo>
                  <a:cubicBezTo>
                    <a:pt x="75" y="207"/>
                    <a:pt x="13" y="146"/>
                    <a:pt x="13" y="70"/>
                  </a:cubicBezTo>
                  <a:cubicBezTo>
                    <a:pt x="13" y="48"/>
                    <a:pt x="18" y="28"/>
                    <a:pt x="27" y="9"/>
                  </a:cubicBezTo>
                  <a:cubicBezTo>
                    <a:pt x="17" y="0"/>
                    <a:pt x="17" y="0"/>
                    <a:pt x="17" y="0"/>
                  </a:cubicBezTo>
                  <a:cubicBezTo>
                    <a:pt x="6" y="21"/>
                    <a:pt x="0" y="44"/>
                    <a:pt x="0" y="70"/>
                  </a:cubicBezTo>
                  <a:cubicBezTo>
                    <a:pt x="0" y="153"/>
                    <a:pt x="67" y="220"/>
                    <a:pt x="151" y="220"/>
                  </a:cubicBezTo>
                  <a:cubicBezTo>
                    <a:pt x="556" y="220"/>
                    <a:pt x="556" y="220"/>
                    <a:pt x="556" y="220"/>
                  </a:cubicBezTo>
                  <a:cubicBezTo>
                    <a:pt x="556" y="207"/>
                    <a:pt x="556" y="207"/>
                    <a:pt x="556" y="207"/>
                  </a:cubicBezTo>
                  <a:lnTo>
                    <a:pt x="151" y="207"/>
                  </a:lnTo>
                  <a:close/>
                </a:path>
              </a:pathLst>
            </a:custGeom>
            <a:noFill/>
            <a:ln w="0">
              <a:solidFill>
                <a:schemeClr val="accent3"/>
              </a:solidFill>
            </a:ln>
          </p:spPr>
          <p:txBody>
            <a:bodyPr vert="horz" wrap="square" lIns="91440" tIns="45720" rIns="91440" bIns="45720" numCol="1" anchor="t" anchorCtr="0" compatLnSpc="1">
              <a:prstTxWarp prst="textNoShape">
                <a:avLst/>
              </a:prstTxWarp>
            </a:bodyPr>
            <a:lstStyle/>
            <a:p>
              <a:endParaRPr lang="en-US" sz="900" dirty="0"/>
            </a:p>
          </p:txBody>
        </p:sp>
        <p:sp>
          <p:nvSpPr>
            <p:cNvPr id="82" name="Freeform 6">
              <a:extLst>
                <a:ext uri="{FF2B5EF4-FFF2-40B4-BE49-F238E27FC236}">
                  <a16:creationId xmlns="" xmlns:a16="http://schemas.microsoft.com/office/drawing/2014/main" id="{14437462-95B7-4D24-94AB-88FD059F7794}"/>
                </a:ext>
              </a:extLst>
            </p:cNvPr>
            <p:cNvSpPr>
              <a:spLocks/>
            </p:cNvSpPr>
            <p:nvPr/>
          </p:nvSpPr>
          <p:spPr bwMode="auto">
            <a:xfrm>
              <a:off x="1881615" y="2629941"/>
              <a:ext cx="1975307" cy="1334721"/>
            </a:xfrm>
            <a:custGeom>
              <a:avLst/>
              <a:gdLst>
                <a:gd name="T0" fmla="*/ 306 w 361"/>
                <a:gd name="T1" fmla="*/ 54 h 244"/>
                <a:gd name="T2" fmla="*/ 170 w 361"/>
                <a:gd name="T3" fmla="*/ 9 h 244"/>
                <a:gd name="T4" fmla="*/ 170 w 361"/>
                <a:gd name="T5" fmla="*/ 9 h 244"/>
                <a:gd name="T6" fmla="*/ 122 w 361"/>
                <a:gd name="T7" fmla="*/ 0 h 244"/>
                <a:gd name="T8" fmla="*/ 0 w 361"/>
                <a:gd name="T9" fmla="*/ 122 h 244"/>
                <a:gd name="T10" fmla="*/ 122 w 361"/>
                <a:gd name="T11" fmla="*/ 244 h 244"/>
                <a:gd name="T12" fmla="*/ 170 w 361"/>
                <a:gd name="T13" fmla="*/ 234 h 244"/>
                <a:gd name="T14" fmla="*/ 170 w 361"/>
                <a:gd name="T15" fmla="*/ 234 h 244"/>
                <a:gd name="T16" fmla="*/ 306 w 361"/>
                <a:gd name="T17" fmla="*/ 190 h 244"/>
                <a:gd name="T18" fmla="*/ 361 w 361"/>
                <a:gd name="T19" fmla="*/ 127 h 244"/>
                <a:gd name="T20" fmla="*/ 306 w 361"/>
                <a:gd name="T21" fmla="*/ 5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1" h="244">
                  <a:moveTo>
                    <a:pt x="306" y="54"/>
                  </a:moveTo>
                  <a:cubicBezTo>
                    <a:pt x="233" y="48"/>
                    <a:pt x="170" y="10"/>
                    <a:pt x="170" y="9"/>
                  </a:cubicBezTo>
                  <a:cubicBezTo>
                    <a:pt x="170" y="9"/>
                    <a:pt x="170" y="9"/>
                    <a:pt x="170" y="9"/>
                  </a:cubicBezTo>
                  <a:cubicBezTo>
                    <a:pt x="155" y="3"/>
                    <a:pt x="139" y="0"/>
                    <a:pt x="122" y="0"/>
                  </a:cubicBezTo>
                  <a:cubicBezTo>
                    <a:pt x="55" y="0"/>
                    <a:pt x="0" y="54"/>
                    <a:pt x="0" y="122"/>
                  </a:cubicBezTo>
                  <a:cubicBezTo>
                    <a:pt x="0" y="189"/>
                    <a:pt x="55" y="244"/>
                    <a:pt x="122" y="244"/>
                  </a:cubicBezTo>
                  <a:cubicBezTo>
                    <a:pt x="139" y="244"/>
                    <a:pt x="155" y="240"/>
                    <a:pt x="170" y="234"/>
                  </a:cubicBezTo>
                  <a:cubicBezTo>
                    <a:pt x="170" y="234"/>
                    <a:pt x="170" y="234"/>
                    <a:pt x="170" y="234"/>
                  </a:cubicBezTo>
                  <a:cubicBezTo>
                    <a:pt x="170" y="234"/>
                    <a:pt x="233" y="195"/>
                    <a:pt x="306" y="190"/>
                  </a:cubicBezTo>
                  <a:cubicBezTo>
                    <a:pt x="361" y="127"/>
                    <a:pt x="361" y="127"/>
                    <a:pt x="361" y="127"/>
                  </a:cubicBezTo>
                  <a:lnTo>
                    <a:pt x="306" y="5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900"/>
            </a:p>
          </p:txBody>
        </p:sp>
        <p:sp>
          <p:nvSpPr>
            <p:cNvPr id="83" name="Oval 12">
              <a:extLst>
                <a:ext uri="{FF2B5EF4-FFF2-40B4-BE49-F238E27FC236}">
                  <a16:creationId xmlns="" xmlns:a16="http://schemas.microsoft.com/office/drawing/2014/main" id="{86846FF3-8107-4725-9646-8A16330D4BBA}"/>
                </a:ext>
              </a:extLst>
            </p:cNvPr>
            <p:cNvSpPr>
              <a:spLocks noChangeArrowheads="1"/>
            </p:cNvSpPr>
            <p:nvPr userDrawn="1"/>
          </p:nvSpPr>
          <p:spPr bwMode="auto">
            <a:xfrm>
              <a:off x="2062091" y="2810416"/>
              <a:ext cx="979720" cy="97377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pic>
        <p:nvPicPr>
          <p:cNvPr id="84" name="Graphic 83">
            <a:extLst>
              <a:ext uri="{FF2B5EF4-FFF2-40B4-BE49-F238E27FC236}">
                <a16:creationId xmlns="" xmlns:a16="http://schemas.microsoft.com/office/drawing/2014/main" id="{B39845D8-473B-4A11-8F3F-9A0FF9B2DB8A}"/>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6249394" y="6016378"/>
            <a:ext cx="144000" cy="144000"/>
          </a:xfrm>
          <a:prstGeom prst="rect">
            <a:avLst/>
          </a:prstGeom>
        </p:spPr>
      </p:pic>
      <p:sp>
        <p:nvSpPr>
          <p:cNvPr id="85" name="Text Placeholder 23">
            <a:extLst>
              <a:ext uri="{FF2B5EF4-FFF2-40B4-BE49-F238E27FC236}">
                <a16:creationId xmlns="" xmlns:a16="http://schemas.microsoft.com/office/drawing/2014/main" id="{491F8AAA-1ABC-41F4-A445-166E9E8308F3}"/>
              </a:ext>
            </a:extLst>
          </p:cNvPr>
          <p:cNvSpPr>
            <a:spLocks noGrp="1"/>
          </p:cNvSpPr>
          <p:nvPr>
            <p:ph type="body" sz="quarter" idx="29" hasCustomPrompt="1"/>
          </p:nvPr>
        </p:nvSpPr>
        <p:spPr>
          <a:xfrm>
            <a:off x="553665" y="6351448"/>
            <a:ext cx="5840412" cy="2995751"/>
          </a:xfrm>
        </p:spPr>
        <p:txBody>
          <a:bodyPr>
            <a:normAutofit/>
          </a:bodyPr>
          <a:lstStyle>
            <a:lvl1pPr marL="0" indent="0" algn="justLow" rtl="1">
              <a:lnSpc>
                <a:spcPct val="120000"/>
              </a:lnSpc>
              <a:buNone/>
              <a:defRPr sz="1100">
                <a:cs typeface="+mj-cs"/>
              </a:defRPr>
            </a:lvl1pPr>
          </a:lstStyle>
          <a:p>
            <a:pPr lvl="0"/>
            <a:r>
              <a:rPr lang="ar-SY" dirty="0"/>
              <a:t>إذا كنت تحتاج إلى عدد أكبر من الفقرات يتيح لك مولد النص </a:t>
            </a:r>
            <a:r>
              <a:rPr lang="ar-SY" dirty="0" err="1"/>
              <a:t>العربى</a:t>
            </a:r>
            <a:r>
              <a:rPr lang="ar-SY" dirty="0"/>
              <a:t> زيادة عدد الفقرات كما تريد، النص لن يبدو مقسما ولا يحوي أخطاء لغوية، مولد النص </a:t>
            </a:r>
            <a:r>
              <a:rPr lang="ar-SY" dirty="0" err="1"/>
              <a:t>العربى</a:t>
            </a:r>
            <a:r>
              <a:rPr lang="ar-SY" dirty="0"/>
              <a:t> مفيد لمصممي المواقع على وجه الخصوص، حيث يحتاج العميل </a:t>
            </a:r>
            <a:r>
              <a:rPr lang="ar-SY" dirty="0" err="1"/>
              <a:t>فى</a:t>
            </a:r>
            <a:r>
              <a:rPr lang="ar-SY" dirty="0"/>
              <a:t> كثير من الأحيان أن يطلع على صورة حقيقية لتصميم الموقع.</a:t>
            </a:r>
          </a:p>
        </p:txBody>
      </p:sp>
    </p:spTree>
    <p:extLst>
      <p:ext uri="{BB962C8B-B14F-4D97-AF65-F5344CB8AC3E}">
        <p14:creationId xmlns:p14="http://schemas.microsoft.com/office/powerpoint/2010/main" val="3958434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 calcmode="lin" valueType="num">
                                      <p:cBhvr additive="base">
                                        <p:cTn id="7" dur="500" fill="hold"/>
                                        <p:tgtEl>
                                          <p:spTgt spid="80"/>
                                        </p:tgtEl>
                                        <p:attrNameLst>
                                          <p:attrName>ppt_x</p:attrName>
                                        </p:attrNameLst>
                                      </p:cBhvr>
                                      <p:tavLst>
                                        <p:tav tm="0">
                                          <p:val>
                                            <p:strVal val="0-#ppt_w/2"/>
                                          </p:val>
                                        </p:tav>
                                        <p:tav tm="100000">
                                          <p:val>
                                            <p:strVal val="#ppt_x"/>
                                          </p:val>
                                        </p:tav>
                                      </p:tavLst>
                                    </p:anim>
                                    <p:anim calcmode="lin" valueType="num">
                                      <p:cBhvr additive="base">
                                        <p:cTn id="8" dur="500" fill="hold"/>
                                        <p:tgtEl>
                                          <p:spTgt spid="8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D92B00E-EFAA-4E7E-88DF-258B0C8DEDD9}" type="datetimeFigureOut">
              <a:rPr lang="en-US" smtClean="0"/>
              <a:t>12/3/2024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49FF3B-8A47-49A9-8F71-2D6255A3CE1C}" type="slidenum">
              <a:rPr lang="en-US" smtClean="0"/>
              <a:t>‹#›</a:t>
            </a:fld>
            <a:endParaRPr lang="en-US"/>
          </a:p>
        </p:txBody>
      </p:sp>
    </p:spTree>
    <p:extLst>
      <p:ext uri="{BB962C8B-B14F-4D97-AF65-F5344CB8AC3E}">
        <p14:creationId xmlns:p14="http://schemas.microsoft.com/office/powerpoint/2010/main" val="2912613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92B00E-EFAA-4E7E-88DF-258B0C8DEDD9}" type="datetimeFigureOut">
              <a:rPr lang="en-US" smtClean="0"/>
              <a:t>12/3/2024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49FF3B-8A47-49A9-8F71-2D6255A3CE1C}" type="slidenum">
              <a:rPr lang="en-US" smtClean="0"/>
              <a:t>‹#›</a:t>
            </a:fld>
            <a:endParaRPr lang="en-US"/>
          </a:p>
        </p:txBody>
      </p:sp>
    </p:spTree>
    <p:extLst>
      <p:ext uri="{BB962C8B-B14F-4D97-AF65-F5344CB8AC3E}">
        <p14:creationId xmlns:p14="http://schemas.microsoft.com/office/powerpoint/2010/main" val="353025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2D92B00E-EFAA-4E7E-88DF-258B0C8DEDD9}" type="datetimeFigureOut">
              <a:rPr lang="en-US" smtClean="0"/>
              <a:t>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49FF3B-8A47-49A9-8F71-2D6255A3CE1C}" type="slidenum">
              <a:rPr lang="en-US" smtClean="0"/>
              <a:t>‹#›</a:t>
            </a:fld>
            <a:endParaRPr lang="en-US"/>
          </a:p>
        </p:txBody>
      </p:sp>
    </p:spTree>
    <p:extLst>
      <p:ext uri="{BB962C8B-B14F-4D97-AF65-F5344CB8AC3E}">
        <p14:creationId xmlns:p14="http://schemas.microsoft.com/office/powerpoint/2010/main" val="1311342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2D92B00E-EFAA-4E7E-88DF-258B0C8DEDD9}" type="datetimeFigureOut">
              <a:rPr lang="en-US" smtClean="0"/>
              <a:t>12/3/2024</a:t>
            </a:fld>
            <a:endParaRPr 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4849FF3B-8A47-49A9-8F71-2D6255A3CE1C}" type="slidenum">
              <a:rPr lang="en-US" smtClean="0"/>
              <a:t>‹#›</a:t>
            </a:fld>
            <a:endParaRPr lang="en-US"/>
          </a:p>
        </p:txBody>
      </p:sp>
    </p:spTree>
    <p:extLst>
      <p:ext uri="{BB962C8B-B14F-4D97-AF65-F5344CB8AC3E}">
        <p14:creationId xmlns:p14="http://schemas.microsoft.com/office/powerpoint/2010/main" val="39592714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72" r:id="rId6"/>
    <p:sldLayoutId id="2147483666" r:id="rId7"/>
    <p:sldLayoutId id="2147483667" r:id="rId8"/>
    <p:sldLayoutId id="2147483668" r:id="rId9"/>
    <p:sldLayoutId id="2147483669" r:id="rId10"/>
    <p:sldLayoutId id="2147483670" r:id="rId11"/>
    <p:sldLayoutId id="2147483671"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 xmlns:a16="http://schemas.microsoft.com/office/drawing/2014/main" id="{0D744AAE-CA0D-4F7D-AD02-1C59D49B608D}"/>
              </a:ext>
            </a:extLst>
          </p:cNvPr>
          <p:cNvSpPr>
            <a:spLocks noGrp="1"/>
          </p:cNvSpPr>
          <p:nvPr>
            <p:ph type="body" sz="quarter" idx="10"/>
          </p:nvPr>
        </p:nvSpPr>
        <p:spPr>
          <a:xfrm>
            <a:off x="422031" y="2540163"/>
            <a:ext cx="6033477" cy="467077"/>
          </a:xfrm>
        </p:spPr>
        <p:txBody>
          <a:bodyPr/>
          <a:lstStyle/>
          <a:p>
            <a:r>
              <a:rPr lang="ar-SY" sz="1800" b="1" dirty="0"/>
              <a:t>خوارزمية تآزريه (اليراع – التطور التفاضلي) لرفع كفاءة الطاقة وخفض نسبة ثقوب التغطية في شبكات الحساسات </a:t>
            </a:r>
            <a:r>
              <a:rPr lang="ar-SY" sz="1800" b="1" dirty="0" smtClean="0"/>
              <a:t>اللاسلكية</a:t>
            </a:r>
            <a:endParaRPr lang="en-US" sz="1800" dirty="0"/>
          </a:p>
        </p:txBody>
      </p:sp>
      <p:sp>
        <p:nvSpPr>
          <p:cNvPr id="8" name="Text Placeholder 7">
            <a:extLst>
              <a:ext uri="{FF2B5EF4-FFF2-40B4-BE49-F238E27FC236}">
                <a16:creationId xmlns="" xmlns:a16="http://schemas.microsoft.com/office/drawing/2014/main" id="{E62F10BC-81F5-48DA-BD00-41EDF679AF1F}"/>
              </a:ext>
            </a:extLst>
          </p:cNvPr>
          <p:cNvSpPr>
            <a:spLocks noGrp="1"/>
          </p:cNvSpPr>
          <p:nvPr>
            <p:ph type="body" sz="quarter" idx="12"/>
          </p:nvPr>
        </p:nvSpPr>
        <p:spPr/>
        <p:txBody>
          <a:bodyPr/>
          <a:lstStyle/>
          <a:p>
            <a:r>
              <a:rPr lang="ar-SY" dirty="0" smtClean="0"/>
              <a:t>أريتاس أحمد خليل</a:t>
            </a:r>
            <a:endParaRPr lang="en-US" dirty="0"/>
          </a:p>
        </p:txBody>
      </p:sp>
      <p:sp>
        <p:nvSpPr>
          <p:cNvPr id="9" name="Text Placeholder 8">
            <a:extLst>
              <a:ext uri="{FF2B5EF4-FFF2-40B4-BE49-F238E27FC236}">
                <a16:creationId xmlns="" xmlns:a16="http://schemas.microsoft.com/office/drawing/2014/main" id="{89EA46EF-14FC-4A32-BDDF-182621F90A35}"/>
              </a:ext>
            </a:extLst>
          </p:cNvPr>
          <p:cNvSpPr>
            <a:spLocks noGrp="1"/>
          </p:cNvSpPr>
          <p:nvPr>
            <p:ph type="body" sz="quarter" idx="18"/>
          </p:nvPr>
        </p:nvSpPr>
        <p:spPr/>
        <p:txBody>
          <a:bodyPr/>
          <a:lstStyle/>
          <a:p>
            <a:r>
              <a:rPr lang="ar-SY" dirty="0" err="1" smtClean="0"/>
              <a:t>أ.د.م</a:t>
            </a:r>
            <a:r>
              <a:rPr lang="ar-SY" dirty="0" smtClean="0"/>
              <a:t>. محمد الحسين</a:t>
            </a:r>
            <a:endParaRPr lang="en-US" dirty="0"/>
          </a:p>
        </p:txBody>
      </p:sp>
      <p:sp>
        <p:nvSpPr>
          <p:cNvPr id="11" name="Text Placeholder 10">
            <a:extLst>
              <a:ext uri="{FF2B5EF4-FFF2-40B4-BE49-F238E27FC236}">
                <a16:creationId xmlns="" xmlns:a16="http://schemas.microsoft.com/office/drawing/2014/main" id="{4849D4E3-0ACF-407F-B436-AC742B20DCFF}"/>
              </a:ext>
            </a:extLst>
          </p:cNvPr>
          <p:cNvSpPr>
            <a:spLocks noGrp="1"/>
          </p:cNvSpPr>
          <p:nvPr>
            <p:ph type="body" sz="quarter" idx="22"/>
          </p:nvPr>
        </p:nvSpPr>
        <p:spPr/>
        <p:txBody>
          <a:bodyPr/>
          <a:lstStyle/>
          <a:p>
            <a:r>
              <a:rPr lang="ar-SY" dirty="0" smtClean="0"/>
              <a:t>قسم هندسة الإلكترونيات والاتصالات</a:t>
            </a:r>
            <a:endParaRPr lang="en-US" dirty="0"/>
          </a:p>
        </p:txBody>
      </p:sp>
      <p:sp>
        <p:nvSpPr>
          <p:cNvPr id="12" name="Text Placeholder 11">
            <a:extLst>
              <a:ext uri="{FF2B5EF4-FFF2-40B4-BE49-F238E27FC236}">
                <a16:creationId xmlns="" xmlns:a16="http://schemas.microsoft.com/office/drawing/2014/main" id="{5D55014D-32ED-4B07-8EFB-7915D8D91CBC}"/>
              </a:ext>
            </a:extLst>
          </p:cNvPr>
          <p:cNvSpPr>
            <a:spLocks noGrp="1"/>
          </p:cNvSpPr>
          <p:nvPr>
            <p:ph type="body" sz="quarter" idx="23"/>
          </p:nvPr>
        </p:nvSpPr>
        <p:spPr/>
        <p:txBody>
          <a:bodyPr/>
          <a:lstStyle/>
          <a:p>
            <a:r>
              <a:rPr lang="ar-SY" dirty="0" smtClean="0"/>
              <a:t>الإلكترونيات تطبيقية</a:t>
            </a:r>
            <a:endParaRPr lang="en-US" dirty="0"/>
          </a:p>
        </p:txBody>
      </p:sp>
      <p:sp>
        <p:nvSpPr>
          <p:cNvPr id="13" name="Text Placeholder 12">
            <a:extLst>
              <a:ext uri="{FF2B5EF4-FFF2-40B4-BE49-F238E27FC236}">
                <a16:creationId xmlns="" xmlns:a16="http://schemas.microsoft.com/office/drawing/2014/main" id="{8F26A252-9E66-419F-95CD-78B429CA7294}"/>
              </a:ext>
            </a:extLst>
          </p:cNvPr>
          <p:cNvSpPr>
            <a:spLocks noGrp="1"/>
          </p:cNvSpPr>
          <p:nvPr>
            <p:ph type="body" sz="quarter" idx="29"/>
          </p:nvPr>
        </p:nvSpPr>
        <p:spPr>
          <a:xfrm>
            <a:off x="422032" y="6287653"/>
            <a:ext cx="6033476" cy="3175324"/>
          </a:xfrm>
        </p:spPr>
        <p:txBody>
          <a:bodyPr>
            <a:noAutofit/>
          </a:bodyPr>
          <a:lstStyle/>
          <a:p>
            <a:pPr>
              <a:lnSpc>
                <a:spcPct val="100000"/>
              </a:lnSpc>
            </a:pPr>
            <a:r>
              <a:rPr lang="ar-SY" sz="1000" b="1" dirty="0"/>
              <a:t>خلفية البحث</a:t>
            </a:r>
            <a:r>
              <a:rPr lang="ar-SY" sz="1000" dirty="0"/>
              <a:t>: أحدثت إنترنت الأشياء (</a:t>
            </a:r>
            <a:r>
              <a:rPr lang="en-US" sz="1000" dirty="0" err="1"/>
              <a:t>IoT</a:t>
            </a:r>
            <a:r>
              <a:rPr lang="ar-SY" sz="1000" dirty="0"/>
              <a:t>) </a:t>
            </a:r>
            <a:r>
              <a:rPr lang="en-US" sz="1000" dirty="0"/>
              <a:t>Internet of Things</a:t>
            </a:r>
            <a:r>
              <a:rPr lang="ar-SY" sz="1000" dirty="0"/>
              <a:t> تحولاً كبيراً في مجالات متعددة من الحياة اليومية، حيث تتيح هذه التقنية ربط الأجهزة والأنظمة الفيزيائية عبر الشبكة لجمع البيانات من أماكن نائية. تُستخدم </a:t>
            </a:r>
            <a:r>
              <a:rPr lang="en-US" sz="1000" dirty="0" err="1"/>
              <a:t>IoT</a:t>
            </a:r>
            <a:r>
              <a:rPr lang="ar-SY" sz="1000" dirty="0"/>
              <a:t> في تطبيقات مثل الزراعة الدقيقة، وحماية الحياة البرية، وإدارة الغابات الذكية. ومع ذلك، تواجه الشبكات اللاسلكية تحديات تتعلق بمدة حياة بطارية العقد، مما يستدعي الحاجة الملحة للحفاظ على الطاقة.</a:t>
            </a:r>
            <a:endParaRPr lang="en-US" sz="1000" dirty="0"/>
          </a:p>
          <a:p>
            <a:pPr>
              <a:lnSpc>
                <a:spcPct val="100000"/>
              </a:lnSpc>
            </a:pPr>
            <a:r>
              <a:rPr lang="ar-SY" sz="1000" b="1" dirty="0"/>
              <a:t>هدف البحث:</a:t>
            </a:r>
            <a:r>
              <a:rPr lang="ar-SY" sz="1000" dirty="0"/>
              <a:t> يهدف البحث إلى تطوير استراتيجيات فعّالة للحفاظ على الطاقة في شبكات الاستشعار اللاسلكية (</a:t>
            </a:r>
            <a:r>
              <a:rPr lang="en-US" sz="1000" dirty="0"/>
              <a:t>WSN</a:t>
            </a:r>
            <a:r>
              <a:rPr lang="ar-SY" sz="1000" dirty="0"/>
              <a:t>) وتقليل ثقوب التغطية في الحقول المراقبة. يسعى البحث إلى تحسين مدة حياة الشبكة من خلال اقتراح بروتوكولات تجميع جديدة تعالج مشكلة اختيار رأس العنقود.</a:t>
            </a:r>
            <a:endParaRPr lang="en-US" sz="1000" dirty="0"/>
          </a:p>
          <a:p>
            <a:pPr>
              <a:lnSpc>
                <a:spcPct val="100000"/>
              </a:lnSpc>
            </a:pPr>
            <a:r>
              <a:rPr lang="ar-SY" sz="1000" b="1" dirty="0" smtClean="0"/>
              <a:t>النتائج </a:t>
            </a:r>
            <a:r>
              <a:rPr lang="ar-SY" sz="1000" b="1" dirty="0"/>
              <a:t>العملية:</a:t>
            </a:r>
            <a:r>
              <a:rPr lang="ar-SY" sz="1000" dirty="0"/>
              <a:t> أظهرت النتائج أن الطريقة الهجينة المقترحة (</a:t>
            </a:r>
            <a:r>
              <a:rPr lang="en-US" sz="1000" dirty="0"/>
              <a:t>H-FADE</a:t>
            </a:r>
            <a:r>
              <a:rPr lang="ar-SY" sz="1000" dirty="0"/>
              <a:t>) أدت إلى:</a:t>
            </a:r>
            <a:endParaRPr lang="en-US" sz="1000" dirty="0"/>
          </a:p>
          <a:p>
            <a:pPr>
              <a:lnSpc>
                <a:spcPct val="100000"/>
              </a:lnSpc>
            </a:pPr>
            <a:r>
              <a:rPr lang="ar-SY" sz="1000" dirty="0"/>
              <a:t>- زيادة مدة حياة الشبكة بشكل ملحوظ.</a:t>
            </a:r>
            <a:endParaRPr lang="en-US" sz="1000" dirty="0"/>
          </a:p>
          <a:p>
            <a:pPr>
              <a:lnSpc>
                <a:spcPct val="100000"/>
              </a:lnSpc>
            </a:pPr>
            <a:r>
              <a:rPr lang="ar-SY" sz="1000" dirty="0"/>
              <a:t>- تقليل ثقوب التغطية في الحقل المراقب.</a:t>
            </a:r>
            <a:endParaRPr lang="en-US" sz="1000" dirty="0"/>
          </a:p>
          <a:p>
            <a:pPr>
              <a:lnSpc>
                <a:spcPct val="100000"/>
              </a:lnSpc>
            </a:pPr>
            <a:r>
              <a:rPr lang="ar-SY" sz="1000" dirty="0"/>
              <a:t>- تحسين أداء الشبكات مقارنة بالطرق التقليدية مثل بروتوكول </a:t>
            </a:r>
            <a:r>
              <a:rPr lang="en-US" sz="1000" dirty="0"/>
              <a:t>LEACH </a:t>
            </a:r>
            <a:r>
              <a:rPr lang="ar-SY" sz="1000" dirty="0"/>
              <a:t>و</a:t>
            </a:r>
            <a:r>
              <a:rPr lang="en-US" sz="1000" dirty="0"/>
              <a:t>FA </a:t>
            </a:r>
            <a:r>
              <a:rPr lang="ar-SY" sz="1000" dirty="0"/>
              <a:t>و</a:t>
            </a:r>
            <a:r>
              <a:rPr lang="en-US" sz="1000" dirty="0"/>
              <a:t>DE</a:t>
            </a:r>
            <a:r>
              <a:rPr lang="ar-SY" sz="1000" dirty="0"/>
              <a:t>.</a:t>
            </a:r>
            <a:endParaRPr lang="en-US" sz="1000" dirty="0"/>
          </a:p>
          <a:p>
            <a:pPr>
              <a:lnSpc>
                <a:spcPct val="100000"/>
              </a:lnSpc>
            </a:pPr>
            <a:r>
              <a:rPr lang="ar-SY" sz="1000" dirty="0"/>
              <a:t>تم اختبار الطريقة الهجينة وأثبتت جدواها وفاعليتها في تحقيق الأهداف المرجوة</a:t>
            </a:r>
            <a:endParaRPr lang="en-US" sz="1000" dirty="0"/>
          </a:p>
          <a:p>
            <a:pPr>
              <a:lnSpc>
                <a:spcPct val="100000"/>
              </a:lnSpc>
            </a:pPr>
            <a:r>
              <a:rPr lang="ar-SY" sz="1000" b="1" dirty="0"/>
              <a:t> الاستنتاجات من وجهة نظر الباحث:</a:t>
            </a:r>
            <a:r>
              <a:rPr lang="ar-SY" sz="1000" dirty="0"/>
              <a:t> خلص الباحثون إلى أن الحفاظ على الطاقة يعد عاملاً حاسماً في تحسين أداء شبكات الاستشعار اللاسلكية. كما أن استخدام الخوارزميات المتقدمة مثل </a:t>
            </a:r>
            <a:r>
              <a:rPr lang="en-US" sz="1000" dirty="0"/>
              <a:t>H-FADE</a:t>
            </a:r>
            <a:r>
              <a:rPr lang="ar-SY" sz="1000" dirty="0"/>
              <a:t> يمكن أن يسهم بشكل كبير في إطالة عمر الشبكة وتعزيز تغطيتها، مما يفتح آفاقًا جديدة لتطبيقات إنترنت الأشياء في مجالات </a:t>
            </a:r>
            <a:r>
              <a:rPr lang="ar-SY" sz="1000" dirty="0" smtClean="0"/>
              <a:t>متعددة</a:t>
            </a:r>
            <a:endParaRPr lang="en-US" sz="1000" dirty="0"/>
          </a:p>
        </p:txBody>
      </p:sp>
    </p:spTree>
    <p:extLst>
      <p:ext uri="{BB962C8B-B14F-4D97-AF65-F5344CB8AC3E}">
        <p14:creationId xmlns:p14="http://schemas.microsoft.com/office/powerpoint/2010/main" val="25153408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 xmlns:a16="http://schemas.microsoft.com/office/drawing/2014/main" id="{640BD67F-EDD6-46F0-B53B-E9235C47CAE7}"/>
              </a:ext>
            </a:extLst>
          </p:cNvPr>
          <p:cNvSpPr>
            <a:spLocks noGrp="1"/>
          </p:cNvSpPr>
          <p:nvPr>
            <p:ph type="body" sz="quarter" idx="11"/>
          </p:nvPr>
        </p:nvSpPr>
        <p:spPr>
          <a:xfrm>
            <a:off x="628649" y="2704153"/>
            <a:ext cx="5765427" cy="392691"/>
          </a:xfrm>
        </p:spPr>
        <p:txBody>
          <a:bodyPr>
            <a:noAutofit/>
          </a:bodyPr>
          <a:lstStyle/>
          <a:p>
            <a:pPr>
              <a:lnSpc>
                <a:spcPct val="120000"/>
              </a:lnSpc>
            </a:pPr>
            <a:r>
              <a:rPr lang="en-US" sz="1400" b="1" dirty="0"/>
              <a:t>A Synergistic Algorithm (Firefly – Differential Evolution) to Increase Energy Efficiency while Reducing Percentage of Coverage Holes in </a:t>
            </a:r>
            <a:r>
              <a:rPr lang="en-US" sz="1400" b="1" dirty="0" smtClean="0"/>
              <a:t>WSNs</a:t>
            </a:r>
            <a:endParaRPr lang="en-US" sz="1400" dirty="0"/>
          </a:p>
        </p:txBody>
      </p:sp>
      <p:sp>
        <p:nvSpPr>
          <p:cNvPr id="8" name="Text Placeholder 7">
            <a:extLst>
              <a:ext uri="{FF2B5EF4-FFF2-40B4-BE49-F238E27FC236}">
                <a16:creationId xmlns="" xmlns:a16="http://schemas.microsoft.com/office/drawing/2014/main" id="{B4A9F9FB-C61B-42A7-B4AD-149B9865EF8B}"/>
              </a:ext>
            </a:extLst>
          </p:cNvPr>
          <p:cNvSpPr>
            <a:spLocks noGrp="1"/>
          </p:cNvSpPr>
          <p:nvPr>
            <p:ph type="body" sz="quarter" idx="13"/>
          </p:nvPr>
        </p:nvSpPr>
        <p:spPr/>
        <p:txBody>
          <a:bodyPr/>
          <a:lstStyle/>
          <a:p>
            <a:r>
              <a:rPr lang="en-US" dirty="0" smtClean="0"/>
              <a:t> </a:t>
            </a:r>
            <a:r>
              <a:rPr lang="en-US" dirty="0" err="1"/>
              <a:t>Aretas</a:t>
            </a:r>
            <a:r>
              <a:rPr lang="en-US" dirty="0"/>
              <a:t> </a:t>
            </a:r>
            <a:r>
              <a:rPr lang="en-US" dirty="0" smtClean="0"/>
              <a:t>Ahmad </a:t>
            </a:r>
            <a:r>
              <a:rPr lang="en-US" dirty="0" err="1" smtClean="0"/>
              <a:t>Khaleel</a:t>
            </a:r>
            <a:endParaRPr lang="en-US" dirty="0"/>
          </a:p>
          <a:p>
            <a:endParaRPr lang="en-US" dirty="0"/>
          </a:p>
        </p:txBody>
      </p:sp>
      <p:sp>
        <p:nvSpPr>
          <p:cNvPr id="9" name="Text Placeholder 8">
            <a:extLst>
              <a:ext uri="{FF2B5EF4-FFF2-40B4-BE49-F238E27FC236}">
                <a16:creationId xmlns="" xmlns:a16="http://schemas.microsoft.com/office/drawing/2014/main" id="{A0A635AE-0264-498F-A25F-4C63E698370D}"/>
              </a:ext>
            </a:extLst>
          </p:cNvPr>
          <p:cNvSpPr>
            <a:spLocks noGrp="1"/>
          </p:cNvSpPr>
          <p:nvPr>
            <p:ph type="body" sz="quarter" idx="19"/>
          </p:nvPr>
        </p:nvSpPr>
        <p:spPr>
          <a:xfrm>
            <a:off x="2149231" y="4291400"/>
            <a:ext cx="2563054" cy="235110"/>
          </a:xfrm>
        </p:spPr>
        <p:txBody>
          <a:bodyPr/>
          <a:lstStyle/>
          <a:p>
            <a:r>
              <a:rPr lang="en-US" b="1" dirty="0"/>
              <a:t>Prof. Dr. Mohammad </a:t>
            </a:r>
            <a:r>
              <a:rPr lang="en-US" b="1" dirty="0" err="1"/>
              <a:t>Alhussin</a:t>
            </a:r>
            <a:endParaRPr lang="en-US" dirty="0"/>
          </a:p>
          <a:p>
            <a:endParaRPr lang="en-US" dirty="0"/>
          </a:p>
        </p:txBody>
      </p:sp>
      <p:sp>
        <p:nvSpPr>
          <p:cNvPr id="11" name="Text Placeholder 10">
            <a:extLst>
              <a:ext uri="{FF2B5EF4-FFF2-40B4-BE49-F238E27FC236}">
                <a16:creationId xmlns="" xmlns:a16="http://schemas.microsoft.com/office/drawing/2014/main" id="{02EB3EE1-20B6-4BB3-B855-4123E6C6D919}"/>
              </a:ext>
            </a:extLst>
          </p:cNvPr>
          <p:cNvSpPr>
            <a:spLocks noGrp="1"/>
          </p:cNvSpPr>
          <p:nvPr>
            <p:ph type="body" sz="quarter" idx="22"/>
          </p:nvPr>
        </p:nvSpPr>
        <p:spPr/>
        <p:txBody>
          <a:bodyPr/>
          <a:lstStyle/>
          <a:p>
            <a:r>
              <a:rPr lang="en-US" dirty="0"/>
              <a:t>Department of Electronics and Communications Engineering</a:t>
            </a:r>
            <a:endParaRPr lang="en-US" dirty="0"/>
          </a:p>
        </p:txBody>
      </p:sp>
      <p:sp>
        <p:nvSpPr>
          <p:cNvPr id="12" name="Text Placeholder 11">
            <a:extLst>
              <a:ext uri="{FF2B5EF4-FFF2-40B4-BE49-F238E27FC236}">
                <a16:creationId xmlns="" xmlns:a16="http://schemas.microsoft.com/office/drawing/2014/main" id="{3CD07CDB-9454-41F8-9AE6-DE86120161F4}"/>
              </a:ext>
            </a:extLst>
          </p:cNvPr>
          <p:cNvSpPr>
            <a:spLocks noGrp="1"/>
          </p:cNvSpPr>
          <p:nvPr>
            <p:ph type="body" sz="quarter" idx="30"/>
          </p:nvPr>
        </p:nvSpPr>
        <p:spPr>
          <a:xfrm>
            <a:off x="496389" y="5947954"/>
            <a:ext cx="6017622" cy="3753395"/>
          </a:xfrm>
        </p:spPr>
        <p:txBody>
          <a:bodyPr>
            <a:noAutofit/>
          </a:bodyPr>
          <a:lstStyle/>
          <a:p>
            <a:pPr>
              <a:lnSpc>
                <a:spcPct val="100000"/>
              </a:lnSpc>
            </a:pPr>
            <a:r>
              <a:rPr lang="en-US" sz="1000" b="1" dirty="0"/>
              <a:t>Background of the Research</a:t>
            </a:r>
            <a:r>
              <a:rPr lang="en-US" sz="1000" dirty="0"/>
              <a:t>: The Internet of Things (</a:t>
            </a:r>
            <a:r>
              <a:rPr lang="en-US" sz="1000" dirty="0" err="1"/>
              <a:t>IoT</a:t>
            </a:r>
            <a:r>
              <a:rPr lang="en-US" sz="1000" dirty="0"/>
              <a:t>) has brought about a significant transformation in various aspects of daily life, enabling the connection of physical devices and systems over the network to collect data from remote locations. </a:t>
            </a:r>
            <a:r>
              <a:rPr lang="en-US" sz="1000" dirty="0" err="1"/>
              <a:t>IoT</a:t>
            </a:r>
            <a:r>
              <a:rPr lang="en-US" sz="1000" dirty="0"/>
              <a:t> is utilized in applications such as precision agriculture, wildlife conservation, and smart forest management. However, wireless networks face challenges related to the battery life of nodes, necessitating an urgent need for energy conservation.</a:t>
            </a:r>
          </a:p>
          <a:p>
            <a:pPr>
              <a:lnSpc>
                <a:spcPct val="100000"/>
              </a:lnSpc>
            </a:pPr>
            <a:r>
              <a:rPr lang="en-US" sz="1000" b="1" dirty="0"/>
              <a:t>Research Objective</a:t>
            </a:r>
            <a:r>
              <a:rPr lang="en-US" sz="1000" dirty="0"/>
              <a:t>: The research aims to develop effective energy conservation strategies in Wireless Sensor Networks (WSN) and reduce coverage holes in monitored fields. The research seeks to improve network lifetime by proposing new clustering protocols that address the issue of inappropriate cluster head selection.</a:t>
            </a:r>
          </a:p>
          <a:p>
            <a:pPr>
              <a:lnSpc>
                <a:spcPct val="100000"/>
              </a:lnSpc>
            </a:pPr>
            <a:r>
              <a:rPr lang="en-US" sz="1000" b="1" dirty="0" smtClean="0"/>
              <a:t>Practical </a:t>
            </a:r>
            <a:r>
              <a:rPr lang="en-US" sz="1000" b="1" dirty="0"/>
              <a:t>Results</a:t>
            </a:r>
            <a:r>
              <a:rPr lang="en-US" sz="1000" dirty="0"/>
              <a:t>: The results showed that the proposed hybrid method (H-FADE) led to:</a:t>
            </a:r>
          </a:p>
          <a:p>
            <a:pPr>
              <a:lnSpc>
                <a:spcPct val="100000"/>
              </a:lnSpc>
            </a:pPr>
            <a:r>
              <a:rPr lang="en-US" sz="1000" dirty="0"/>
              <a:t>- A significant increase in network lifetime.</a:t>
            </a:r>
          </a:p>
          <a:p>
            <a:pPr>
              <a:lnSpc>
                <a:spcPct val="100000"/>
              </a:lnSpc>
            </a:pPr>
            <a:r>
              <a:rPr lang="en-US" sz="1000" dirty="0"/>
              <a:t>- A reduction in coverage holes in the monitored field.</a:t>
            </a:r>
          </a:p>
          <a:p>
            <a:pPr>
              <a:lnSpc>
                <a:spcPct val="100000"/>
              </a:lnSpc>
            </a:pPr>
            <a:r>
              <a:rPr lang="en-US" sz="1000" dirty="0"/>
              <a:t>- Improved network performance compared to traditional methods such as the LEACH protocol, FA, and DE.</a:t>
            </a:r>
          </a:p>
          <a:p>
            <a:pPr>
              <a:lnSpc>
                <a:spcPct val="100000"/>
              </a:lnSpc>
            </a:pPr>
            <a:r>
              <a:rPr lang="en-US" sz="1000" dirty="0"/>
              <a:t>The hybrid method was tested and proved its validity and effectiveness in achieving the desired goals.</a:t>
            </a:r>
          </a:p>
          <a:p>
            <a:pPr>
              <a:lnSpc>
                <a:spcPct val="100000"/>
              </a:lnSpc>
            </a:pPr>
            <a:r>
              <a:rPr lang="en-US" sz="1000" b="1" dirty="0"/>
              <a:t>Conclusions from the Researcher's Perspective</a:t>
            </a:r>
            <a:r>
              <a:rPr lang="en-US" sz="1000" dirty="0"/>
              <a:t>: Researchers concluded that energy conservation is a critical factor in enhancing the performance of Wireless Sensor Networks. The use of advanced algorithms such as H-FADE can significantly contribute to extending the network's life and enhancing its coverage, opening new horizons for </a:t>
            </a:r>
            <a:r>
              <a:rPr lang="en-US" sz="1000" dirty="0" err="1"/>
              <a:t>IoT</a:t>
            </a:r>
            <a:r>
              <a:rPr lang="en-US" sz="1000" dirty="0"/>
              <a:t> applications in various fields.</a:t>
            </a:r>
          </a:p>
        </p:txBody>
      </p:sp>
    </p:spTree>
    <p:extLst>
      <p:ext uri="{BB962C8B-B14F-4D97-AF65-F5344CB8AC3E}">
        <p14:creationId xmlns:p14="http://schemas.microsoft.com/office/powerpoint/2010/main" val="10891527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الوان همك">
      <a:dk1>
        <a:sysClr val="windowText" lastClr="000000"/>
      </a:dk1>
      <a:lt1>
        <a:sysClr val="window" lastClr="FFFFFF"/>
      </a:lt1>
      <a:dk2>
        <a:srgbClr val="44546A"/>
      </a:dk2>
      <a:lt2>
        <a:srgbClr val="E7E6E6"/>
      </a:lt2>
      <a:accent1>
        <a:srgbClr val="B2B2B2"/>
      </a:accent1>
      <a:accent2>
        <a:srgbClr val="F9D829"/>
      </a:accent2>
      <a:accent3>
        <a:srgbClr val="7D204B"/>
      </a:accent3>
      <a:accent4>
        <a:srgbClr val="B2B2B2"/>
      </a:accent4>
      <a:accent5>
        <a:srgbClr val="F9D829"/>
      </a:accent5>
      <a:accent6>
        <a:srgbClr val="7D204B"/>
      </a:accent6>
      <a:hlink>
        <a:srgbClr val="0563C1"/>
      </a:hlink>
      <a:folHlink>
        <a:srgbClr val="954F72"/>
      </a:folHlink>
    </a:clrScheme>
    <a:fontScheme name="همك بوسترات">
      <a:majorFont>
        <a:latin typeface="Bahij TheSansArabic Plain"/>
        <a:ea typeface=""/>
        <a:cs typeface="Bahij TheSansArabic Plain"/>
      </a:majorFont>
      <a:minorFont>
        <a:latin typeface="Bahij TheSansArabic Plain"/>
        <a:ea typeface=""/>
        <a:cs typeface="Bahij TheSansArabic Plai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92</TotalTime>
  <Words>557</Words>
  <Application>Microsoft Office PowerPoint</Application>
  <PresentationFormat>A4 Paper (210x297 mm)</PresentationFormat>
  <Paragraphs>25</Paragraphs>
  <Slides>2</Slides>
  <Notes>0</Notes>
  <HiddenSlides>0</HiddenSlides>
  <MMClips>0</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2</vt:i4>
      </vt:variant>
    </vt:vector>
  </HeadingPairs>
  <TitlesOfParts>
    <vt:vector size="7" baseType="lpstr">
      <vt:lpstr>Arial</vt:lpstr>
      <vt:lpstr>Bahij TheSansArabic Plain</vt:lpstr>
      <vt:lpstr>Bahij TheSansArabic Bold</vt:lpstr>
      <vt:lpstr>Calibri</vt:lpstr>
      <vt:lpstr>Office Theme</vt:lpstr>
      <vt:lpstr>عرض تقديمي في PowerPoint</vt:lpstr>
      <vt:lpstr>عرض تقديمي في PowerPoint</vt:lpstr>
    </vt:vector>
  </TitlesOfParts>
  <Company>Moness.designer@gmail.com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Moness kassab</dc:creator>
  <cp:lastModifiedBy>edar</cp:lastModifiedBy>
  <cp:revision>26</cp:revision>
  <dcterms:created xsi:type="dcterms:W3CDTF">2023-01-13T19:11:45Z</dcterms:created>
  <dcterms:modified xsi:type="dcterms:W3CDTF">2024-12-03T07:33:29Z</dcterms:modified>
</cp:coreProperties>
</file>